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74" r:id="rId2"/>
    <p:sldId id="293" r:id="rId3"/>
    <p:sldId id="294" r:id="rId4"/>
    <p:sldId id="298" r:id="rId5"/>
    <p:sldId id="296" r:id="rId6"/>
    <p:sldId id="300" r:id="rId7"/>
  </p:sldIdLst>
  <p:sldSz cx="12192000" cy="6858000"/>
  <p:notesSz cx="6888163" cy="100203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000066"/>
    <a:srgbClr val="1C325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1568"/>
    <p:restoredTop sz="94631" autoAdjust="0"/>
  </p:normalViewPr>
  <p:slideViewPr>
    <p:cSldViewPr snapToGrid="0" snapToObjects="1">
      <p:cViewPr varScale="1">
        <p:scale>
          <a:sx n="66" d="100"/>
          <a:sy n="66" d="100"/>
        </p:scale>
        <p:origin x="-72" y="2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A2DB7B0-E61E-7D45-83D0-68F9605439A6}" type="datetimeFigureOut">
              <a:rPr lang="en-US" smtClean="0"/>
              <a:t>11/5/2018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0A94AB8-8A2A-BD4C-89A2-32633D86D354}" type="slidenum">
              <a:rPr lang="en-US" smtClean="0"/>
              <a:t>‹#›</a:t>
            </a:fld>
            <a:endParaRPr lang="en-US" dirty="0"/>
          </a:p>
        </p:txBody>
      </p:sp>
    </p:spTree>
    <p:extLst>
      <p:ext uri="{BB962C8B-B14F-4D97-AF65-F5344CB8AC3E}">
        <p14:creationId xmlns:p14="http://schemas.microsoft.com/office/powerpoint/2010/main" val="7769747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A2DB7B0-E61E-7D45-83D0-68F9605439A6}" type="datetimeFigureOut">
              <a:rPr lang="en-US" smtClean="0"/>
              <a:t>11/5/2018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0A94AB8-8A2A-BD4C-89A2-32633D86D354}" type="slidenum">
              <a:rPr lang="en-US" smtClean="0"/>
              <a:t>‹#›</a:t>
            </a:fld>
            <a:endParaRPr lang="en-US" dirty="0"/>
          </a:p>
        </p:txBody>
      </p:sp>
    </p:spTree>
    <p:extLst>
      <p:ext uri="{BB962C8B-B14F-4D97-AF65-F5344CB8AC3E}">
        <p14:creationId xmlns:p14="http://schemas.microsoft.com/office/powerpoint/2010/main" val="220333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A2DB7B0-E61E-7D45-83D0-68F9605439A6}" type="datetimeFigureOut">
              <a:rPr lang="en-US" smtClean="0"/>
              <a:t>11/5/2018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0A94AB8-8A2A-BD4C-89A2-32633D86D354}" type="slidenum">
              <a:rPr lang="en-US" smtClean="0"/>
              <a:t>‹#›</a:t>
            </a:fld>
            <a:endParaRPr lang="en-US" dirty="0"/>
          </a:p>
        </p:txBody>
      </p:sp>
    </p:spTree>
    <p:extLst>
      <p:ext uri="{BB962C8B-B14F-4D97-AF65-F5344CB8AC3E}">
        <p14:creationId xmlns:p14="http://schemas.microsoft.com/office/powerpoint/2010/main" val="8851758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A2DB7B0-E61E-7D45-83D0-68F9605439A6}" type="datetimeFigureOut">
              <a:rPr lang="en-US" smtClean="0"/>
              <a:t>11/5/2018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0A94AB8-8A2A-BD4C-89A2-32633D86D354}" type="slidenum">
              <a:rPr lang="en-US" smtClean="0"/>
              <a:t>‹#›</a:t>
            </a:fld>
            <a:endParaRPr lang="en-US" dirty="0"/>
          </a:p>
        </p:txBody>
      </p:sp>
    </p:spTree>
    <p:extLst>
      <p:ext uri="{BB962C8B-B14F-4D97-AF65-F5344CB8AC3E}">
        <p14:creationId xmlns:p14="http://schemas.microsoft.com/office/powerpoint/2010/main" val="7458478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A2DB7B0-E61E-7D45-83D0-68F9605439A6}" type="datetimeFigureOut">
              <a:rPr lang="en-US" smtClean="0"/>
              <a:t>11/5/2018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0A94AB8-8A2A-BD4C-89A2-32633D86D354}" type="slidenum">
              <a:rPr lang="en-US" smtClean="0"/>
              <a:t>‹#›</a:t>
            </a:fld>
            <a:endParaRPr lang="en-US" dirty="0"/>
          </a:p>
        </p:txBody>
      </p:sp>
    </p:spTree>
    <p:extLst>
      <p:ext uri="{BB962C8B-B14F-4D97-AF65-F5344CB8AC3E}">
        <p14:creationId xmlns:p14="http://schemas.microsoft.com/office/powerpoint/2010/main" val="6035741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A2DB7B0-E61E-7D45-83D0-68F9605439A6}" type="datetimeFigureOut">
              <a:rPr lang="en-US" smtClean="0"/>
              <a:t>11/5/2018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0A94AB8-8A2A-BD4C-89A2-32633D86D354}" type="slidenum">
              <a:rPr lang="en-US" smtClean="0"/>
              <a:t>‹#›</a:t>
            </a:fld>
            <a:endParaRPr lang="en-US" dirty="0"/>
          </a:p>
        </p:txBody>
      </p:sp>
    </p:spTree>
    <p:extLst>
      <p:ext uri="{BB962C8B-B14F-4D97-AF65-F5344CB8AC3E}">
        <p14:creationId xmlns:p14="http://schemas.microsoft.com/office/powerpoint/2010/main" val="17054238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A2DB7B0-E61E-7D45-83D0-68F9605439A6}" type="datetimeFigureOut">
              <a:rPr lang="en-US" smtClean="0"/>
              <a:t>11/5/2018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F0A94AB8-8A2A-BD4C-89A2-32633D86D354}" type="slidenum">
              <a:rPr lang="en-US" smtClean="0"/>
              <a:t>‹#›</a:t>
            </a:fld>
            <a:endParaRPr lang="en-US" dirty="0"/>
          </a:p>
        </p:txBody>
      </p:sp>
    </p:spTree>
    <p:extLst>
      <p:ext uri="{BB962C8B-B14F-4D97-AF65-F5344CB8AC3E}">
        <p14:creationId xmlns:p14="http://schemas.microsoft.com/office/powerpoint/2010/main" val="5943768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A2DB7B0-E61E-7D45-83D0-68F9605439A6}" type="datetimeFigureOut">
              <a:rPr lang="en-US" smtClean="0"/>
              <a:t>11/5/2018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F0A94AB8-8A2A-BD4C-89A2-32633D86D354}" type="slidenum">
              <a:rPr lang="en-US" smtClean="0"/>
              <a:t>‹#›</a:t>
            </a:fld>
            <a:endParaRPr lang="en-US" dirty="0"/>
          </a:p>
        </p:txBody>
      </p:sp>
    </p:spTree>
    <p:extLst>
      <p:ext uri="{BB962C8B-B14F-4D97-AF65-F5344CB8AC3E}">
        <p14:creationId xmlns:p14="http://schemas.microsoft.com/office/powerpoint/2010/main" val="17448891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2DB7B0-E61E-7D45-83D0-68F9605439A6}" type="datetimeFigureOut">
              <a:rPr lang="en-US" smtClean="0"/>
              <a:t>11/5/2018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F0A94AB8-8A2A-BD4C-89A2-32633D86D354}" type="slidenum">
              <a:rPr lang="en-US" smtClean="0"/>
              <a:t>‹#›</a:t>
            </a:fld>
            <a:endParaRPr lang="en-US" dirty="0"/>
          </a:p>
        </p:txBody>
      </p:sp>
    </p:spTree>
    <p:extLst>
      <p:ext uri="{BB962C8B-B14F-4D97-AF65-F5344CB8AC3E}">
        <p14:creationId xmlns:p14="http://schemas.microsoft.com/office/powerpoint/2010/main" val="3159665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A2DB7B0-E61E-7D45-83D0-68F9605439A6}" type="datetimeFigureOut">
              <a:rPr lang="en-US" smtClean="0"/>
              <a:t>11/5/2018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0A94AB8-8A2A-BD4C-89A2-32633D86D354}" type="slidenum">
              <a:rPr lang="en-US" smtClean="0"/>
              <a:t>‹#›</a:t>
            </a:fld>
            <a:endParaRPr lang="en-US" dirty="0"/>
          </a:p>
        </p:txBody>
      </p:sp>
    </p:spTree>
    <p:extLst>
      <p:ext uri="{BB962C8B-B14F-4D97-AF65-F5344CB8AC3E}">
        <p14:creationId xmlns:p14="http://schemas.microsoft.com/office/powerpoint/2010/main" val="1869591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A2DB7B0-E61E-7D45-83D0-68F9605439A6}" type="datetimeFigureOut">
              <a:rPr lang="en-US" smtClean="0"/>
              <a:t>11/5/2018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0A94AB8-8A2A-BD4C-89A2-32633D86D354}" type="slidenum">
              <a:rPr lang="en-US" smtClean="0"/>
              <a:t>‹#›</a:t>
            </a:fld>
            <a:endParaRPr lang="en-US" dirty="0"/>
          </a:p>
        </p:txBody>
      </p:sp>
    </p:spTree>
    <p:extLst>
      <p:ext uri="{BB962C8B-B14F-4D97-AF65-F5344CB8AC3E}">
        <p14:creationId xmlns:p14="http://schemas.microsoft.com/office/powerpoint/2010/main" val="2486596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2DB7B0-E61E-7D45-83D0-68F9605439A6}" type="datetimeFigureOut">
              <a:rPr lang="en-US" smtClean="0"/>
              <a:t>11/5/2018</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A94AB8-8A2A-BD4C-89A2-32633D86D354}" type="slidenum">
              <a:rPr lang="en-US" smtClean="0"/>
              <a:t>‹#›</a:t>
            </a:fld>
            <a:endParaRPr lang="en-US" dirty="0"/>
          </a:p>
        </p:txBody>
      </p:sp>
    </p:spTree>
    <p:extLst>
      <p:ext uri="{BB962C8B-B14F-4D97-AF65-F5344CB8AC3E}">
        <p14:creationId xmlns:p14="http://schemas.microsoft.com/office/powerpoint/2010/main" val="21329637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7" name="Rectangle 7"/>
          <p:cNvSpPr txBox="1">
            <a:spLocks noChangeArrowheads="1"/>
          </p:cNvSpPr>
          <p:nvPr/>
        </p:nvSpPr>
        <p:spPr>
          <a:xfrm>
            <a:off x="1682653" y="599050"/>
            <a:ext cx="9303795" cy="551521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altLang="en-US" sz="2800" b="1" dirty="0" smtClean="0">
                <a:solidFill>
                  <a:schemeClr val="accent2"/>
                </a:solidFill>
              </a:rPr>
              <a:t>Managing </a:t>
            </a:r>
            <a:r>
              <a:rPr lang="en-GB" altLang="en-US" sz="2800" b="1" dirty="0">
                <a:solidFill>
                  <a:schemeClr val="accent2"/>
                </a:solidFill>
              </a:rPr>
              <a:t>and Improving </a:t>
            </a:r>
            <a:r>
              <a:rPr lang="en-GB" altLang="en-US" sz="2800" b="1" dirty="0" smtClean="0">
                <a:solidFill>
                  <a:schemeClr val="accent2"/>
                </a:solidFill>
              </a:rPr>
              <a:t>Reliability across the Entire Life Cycle</a:t>
            </a:r>
          </a:p>
          <a:p>
            <a:pPr algn="ctr"/>
            <a:r>
              <a:rPr lang="en-GB" altLang="en-US" sz="2800" b="1" dirty="0" smtClean="0">
                <a:solidFill>
                  <a:schemeClr val="accent2"/>
                </a:solidFill>
              </a:rPr>
              <a:t> From prototype into volume manufacture </a:t>
            </a:r>
          </a:p>
          <a:p>
            <a:pPr algn="ctr"/>
            <a:endParaRPr lang="en-GB" altLang="en-US" sz="2800" dirty="0">
              <a:solidFill>
                <a:schemeClr val="accent2"/>
              </a:solidFill>
            </a:endParaRPr>
          </a:p>
          <a:p>
            <a:pPr algn="ctr"/>
            <a:r>
              <a:rPr lang="en-GB" altLang="en-US" sz="2800" b="1" dirty="0" smtClean="0">
                <a:solidFill>
                  <a:schemeClr val="accent2"/>
                </a:solidFill>
              </a:rPr>
              <a:t>2019 Agenda</a:t>
            </a:r>
          </a:p>
          <a:p>
            <a:pPr algn="ctr"/>
            <a:endParaRPr lang="en-GB" altLang="en-US" sz="2800" b="1" dirty="0"/>
          </a:p>
          <a:p>
            <a:pPr algn="ctr"/>
            <a:endParaRPr lang="en-GB" altLang="en-US" sz="2800" b="1" dirty="0" smtClean="0"/>
          </a:p>
          <a:p>
            <a:pPr algn="ctr"/>
            <a:endParaRPr lang="en-GB" altLang="en-US" sz="2800" b="1" dirty="0" smtClean="0"/>
          </a:p>
          <a:p>
            <a:pPr algn="ctr"/>
            <a:endParaRPr lang="en-GB" altLang="en-US" sz="2800" b="1" dirty="0"/>
          </a:p>
          <a:p>
            <a:pPr algn="ctr"/>
            <a:endParaRPr lang="en-GB" altLang="en-US" sz="2800" b="1" dirty="0" smtClean="0"/>
          </a:p>
          <a:p>
            <a:pPr algn="ctr"/>
            <a:endParaRPr lang="en-GB" altLang="en-US" sz="2800" b="1" dirty="0"/>
          </a:p>
          <a:p>
            <a:pPr algn="ctr"/>
            <a:r>
              <a:rPr lang="en-GB" altLang="en-US" sz="3200" b="1" dirty="0" smtClean="0"/>
              <a:t/>
            </a:r>
            <a:br>
              <a:rPr lang="en-GB" altLang="en-US" sz="3200" b="1" dirty="0" smtClean="0"/>
            </a:br>
            <a:endParaRPr lang="en-GB" altLang="en-US" sz="3200" b="1" dirty="0" smtClean="0"/>
          </a:p>
          <a:p>
            <a:pPr algn="ctr"/>
            <a:r>
              <a:rPr lang="en-GB" altLang="en-US" sz="2000" b="1" dirty="0" smtClean="0"/>
              <a:t>Martin Shaw – Reliability Solutions</a:t>
            </a:r>
            <a:br>
              <a:rPr lang="en-GB" altLang="en-US" sz="2000" b="1" dirty="0" smtClean="0"/>
            </a:br>
            <a:r>
              <a:rPr lang="en-GB" altLang="en-US" sz="2000" b="1" dirty="0" smtClean="0"/>
              <a:t>www.reliabilitysolutions.co.uk</a:t>
            </a:r>
            <a:endParaRPr lang="en-GB" altLang="en-US" sz="2000" b="1" dirty="0"/>
          </a:p>
        </p:txBody>
      </p:sp>
      <p:pic>
        <p:nvPicPr>
          <p:cNvPr id="2" name="Picture 1"/>
          <p:cNvPicPr>
            <a:picLocks noChangeAspect="1"/>
          </p:cNvPicPr>
          <p:nvPr/>
        </p:nvPicPr>
        <p:blipFill rotWithShape="1">
          <a:blip r:embed="rId2">
            <a:extLst>
              <a:ext uri="{28A0092B-C50C-407E-A947-70E740481C1C}">
                <a14:useLocalDpi xmlns:a14="http://schemas.microsoft.com/office/drawing/2010/main" val="0"/>
              </a:ext>
            </a:extLst>
          </a:blip>
          <a:srcRect l="4836" t="27851" r="4771" b="28509"/>
          <a:stretch/>
        </p:blipFill>
        <p:spPr>
          <a:xfrm>
            <a:off x="3342414" y="2453833"/>
            <a:ext cx="6199094" cy="2675965"/>
          </a:xfrm>
          <a:prstGeom prst="ellipse">
            <a:avLst/>
          </a:prstGeom>
          <a:ln w="190500" cap="rnd">
            <a:noFill/>
            <a:prstDash val="solid"/>
          </a:ln>
          <a:effectLst>
            <a:outerShdw blurRad="127000" algn="bl" rotWithShape="0">
              <a:srgbClr val="000000"/>
            </a:outerShdw>
          </a:effectLst>
          <a:scene3d>
            <a:camera prst="perspectiveFront" fov="5400000"/>
            <a:lightRig rig="threePt" dir="t">
              <a:rot lat="0" lon="0" rev="19200000"/>
            </a:lightRig>
          </a:scene3d>
          <a:sp3d extrusionH="25400">
            <a:bevelT w="304800" h="152400" prst="hardEdge"/>
            <a:extrusionClr>
              <a:srgbClr val="000000"/>
            </a:extrusionClr>
          </a:sp3d>
        </p:spPr>
      </p:pic>
      <p:cxnSp>
        <p:nvCxnSpPr>
          <p:cNvPr id="4" name="Straight Connector 3"/>
          <p:cNvCxnSpPr/>
          <p:nvPr/>
        </p:nvCxnSpPr>
        <p:spPr>
          <a:xfrm flipH="1">
            <a:off x="0" y="0"/>
            <a:ext cx="2731625" cy="2453833"/>
          </a:xfrm>
          <a:prstGeom prst="line">
            <a:avLst/>
          </a:prstGeom>
          <a:ln w="28575">
            <a:solidFill>
              <a:srgbClr val="0120B5"/>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0" y="1215342"/>
            <a:ext cx="1435261" cy="5642658"/>
          </a:xfrm>
          <a:prstGeom prst="line">
            <a:avLst/>
          </a:prstGeom>
          <a:ln w="57150">
            <a:solidFill>
              <a:srgbClr val="0120B5"/>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flipH="1">
            <a:off x="0" y="0"/>
            <a:ext cx="1192192" cy="5197033"/>
          </a:xfrm>
          <a:prstGeom prst="line">
            <a:avLst/>
          </a:prstGeom>
          <a:ln w="571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0" y="3356658"/>
            <a:ext cx="2233914" cy="3501342"/>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sp>
        <p:nvSpPr>
          <p:cNvPr id="9" name="Date Placeholder 1"/>
          <p:cNvSpPr>
            <a:spLocks noGrp="1"/>
          </p:cNvSpPr>
          <p:nvPr>
            <p:ph type="dt" sz="quarter" idx="10"/>
          </p:nvPr>
        </p:nvSpPr>
        <p:spPr>
          <a:xfrm>
            <a:off x="7953954" y="6500399"/>
            <a:ext cx="4546600" cy="30374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000">
                <a:solidFill>
                  <a:schemeClr val="tx1"/>
                </a:solidFill>
                <a:latin typeface="Arial" charset="0"/>
              </a:defRPr>
            </a:lvl1pPr>
            <a:lvl2pPr marL="742950" indent="-285750">
              <a:spcBef>
                <a:spcPct val="20000"/>
              </a:spcBef>
              <a:buChar char="–"/>
              <a:defRPr sz="2000">
                <a:solidFill>
                  <a:schemeClr val="tx1"/>
                </a:solidFill>
                <a:latin typeface="Arial" charset="0"/>
              </a:defRPr>
            </a:lvl2pPr>
            <a:lvl3pPr marL="1143000" indent="-228600">
              <a:spcBef>
                <a:spcPct val="20000"/>
              </a:spcBef>
              <a:buFont typeface="Arial" charset="0"/>
              <a:buChar char="▪"/>
              <a:defRPr sz="2000">
                <a:solidFill>
                  <a:schemeClr val="tx1"/>
                </a:solidFill>
                <a:latin typeface="Arial" charset="0"/>
              </a:defRPr>
            </a:lvl3pPr>
            <a:lvl4pPr marL="1600200" indent="-228600">
              <a:spcBef>
                <a:spcPct val="20000"/>
              </a:spcBef>
              <a:buFont typeface="Arial" charset="0"/>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GB" altLang="en-US" sz="1200" dirty="0"/>
              <a:t>Copyright © </a:t>
            </a:r>
            <a:r>
              <a:rPr lang="en-GB" altLang="en-US" sz="1200" dirty="0" smtClean="0"/>
              <a:t>2016 </a:t>
            </a:r>
            <a:r>
              <a:rPr lang="en-GB" altLang="en-US" sz="1200" dirty="0"/>
              <a:t>reliability solutions all rights reserved</a:t>
            </a:r>
          </a:p>
        </p:txBody>
      </p:sp>
    </p:spTree>
    <p:extLst>
      <p:ext uri="{BB962C8B-B14F-4D97-AF65-F5344CB8AC3E}">
        <p14:creationId xmlns:p14="http://schemas.microsoft.com/office/powerpoint/2010/main" val="80733183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extLst>
              <a:ext uri="{28A0092B-C50C-407E-A947-70E740481C1C}">
                <a14:useLocalDpi xmlns:a14="http://schemas.microsoft.com/office/drawing/2010/main" val="0"/>
              </a:ext>
            </a:extLst>
          </a:blip>
          <a:srcRect l="4836" t="27851" r="4771" b="28509"/>
          <a:stretch/>
        </p:blipFill>
        <p:spPr>
          <a:xfrm>
            <a:off x="109590" y="6238802"/>
            <a:ext cx="1082602" cy="467327"/>
          </a:xfrm>
          <a:prstGeom prst="ellipse">
            <a:avLst/>
          </a:prstGeom>
          <a:ln w="190500" cap="rnd">
            <a:noFill/>
            <a:prstDash val="solid"/>
          </a:ln>
          <a:effectLst>
            <a:outerShdw blurRad="127000" algn="bl" rotWithShape="0">
              <a:srgbClr val="000000"/>
            </a:outerShdw>
          </a:effectLst>
          <a:scene3d>
            <a:camera prst="perspectiveFront" fov="5400000"/>
            <a:lightRig rig="threePt" dir="t">
              <a:rot lat="0" lon="0" rev="19200000"/>
            </a:lightRig>
          </a:scene3d>
          <a:sp3d extrusionH="25400">
            <a:bevelT w="304800" h="152400" prst="hardEdge"/>
            <a:extrusionClr>
              <a:srgbClr val="000000"/>
            </a:extrusionClr>
          </a:sp3d>
        </p:spPr>
      </p:pic>
      <p:cxnSp>
        <p:nvCxnSpPr>
          <p:cNvPr id="4" name="Straight Connector 3"/>
          <p:cNvCxnSpPr/>
          <p:nvPr/>
        </p:nvCxnSpPr>
        <p:spPr>
          <a:xfrm flipH="1">
            <a:off x="0" y="0"/>
            <a:ext cx="2731625" cy="2453833"/>
          </a:xfrm>
          <a:prstGeom prst="line">
            <a:avLst/>
          </a:prstGeom>
          <a:ln w="28575">
            <a:solidFill>
              <a:srgbClr val="0120B5"/>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0" y="1215342"/>
            <a:ext cx="1435261" cy="5642658"/>
          </a:xfrm>
          <a:prstGeom prst="line">
            <a:avLst/>
          </a:prstGeom>
          <a:ln w="57150">
            <a:solidFill>
              <a:srgbClr val="0120B5"/>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flipH="1">
            <a:off x="0" y="0"/>
            <a:ext cx="1192192" cy="5197033"/>
          </a:xfrm>
          <a:prstGeom prst="line">
            <a:avLst/>
          </a:prstGeom>
          <a:ln w="571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0" y="3356658"/>
            <a:ext cx="2233914" cy="3501342"/>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sp>
        <p:nvSpPr>
          <p:cNvPr id="14" name="Rectangle 6"/>
          <p:cNvSpPr txBox="1">
            <a:spLocks noChangeArrowheads="1"/>
          </p:cNvSpPr>
          <p:nvPr/>
        </p:nvSpPr>
        <p:spPr bwMode="auto">
          <a:xfrm>
            <a:off x="1981200" y="-290256"/>
            <a:ext cx="8229600" cy="1460628"/>
          </a:xfrm>
          <a:prstGeom prst="rect">
            <a:avLst/>
          </a:prstGeom>
          <a:noFill/>
          <a:ln w="9525">
            <a:noFill/>
            <a:miter lim="800000"/>
            <a:headEnd/>
            <a:tailEnd/>
          </a:ln>
          <a:effectLst>
            <a:glow rad="254000">
              <a:schemeClr val="bg1"/>
            </a:glow>
          </a:effectLst>
        </p:spPr>
        <p:txBody>
          <a:bodyPr anchor="ctr"/>
          <a:lstStyle/>
          <a:p>
            <a:pPr algn="ctr">
              <a:defRPr/>
            </a:pPr>
            <a:r>
              <a:rPr lang="en-GB" altLang="en-US" sz="3200" dirty="0">
                <a:solidFill>
                  <a:schemeClr val="accent2"/>
                </a:solidFill>
              </a:rPr>
              <a:t>Reliability Solutions – Background</a:t>
            </a:r>
            <a:endParaRPr lang="en-GB" sz="3200" b="1" u="sng" kern="0" dirty="0">
              <a:solidFill>
                <a:srgbClr val="0120B5"/>
              </a:solidFill>
              <a:ea typeface="+mj-ea"/>
              <a:cs typeface="+mj-cs"/>
            </a:endParaRPr>
          </a:p>
        </p:txBody>
      </p:sp>
      <p:pic>
        <p:nvPicPr>
          <p:cNvPr id="3" name="Picture 2"/>
          <p:cNvPicPr>
            <a:picLocks noChangeAspect="1"/>
          </p:cNvPicPr>
          <p:nvPr/>
        </p:nvPicPr>
        <p:blipFill>
          <a:blip r:embed="rId3"/>
          <a:stretch>
            <a:fillRect/>
          </a:stretch>
        </p:blipFill>
        <p:spPr>
          <a:xfrm>
            <a:off x="2112979" y="859684"/>
            <a:ext cx="6950042" cy="5407621"/>
          </a:xfrm>
          <a:prstGeom prst="rect">
            <a:avLst/>
          </a:prstGeom>
        </p:spPr>
      </p:pic>
      <p:pic>
        <p:nvPicPr>
          <p:cNvPr id="5" name="Picture 4"/>
          <p:cNvPicPr>
            <a:picLocks noChangeAspect="1"/>
          </p:cNvPicPr>
          <p:nvPr/>
        </p:nvPicPr>
        <p:blipFill>
          <a:blip r:embed="rId4"/>
          <a:stretch>
            <a:fillRect/>
          </a:stretch>
        </p:blipFill>
        <p:spPr>
          <a:xfrm>
            <a:off x="9593943" y="859684"/>
            <a:ext cx="1866017" cy="2395383"/>
          </a:xfrm>
          <a:prstGeom prst="rect">
            <a:avLst/>
          </a:prstGeom>
        </p:spPr>
      </p:pic>
      <p:sp>
        <p:nvSpPr>
          <p:cNvPr id="13" name="Date Placeholder 1"/>
          <p:cNvSpPr>
            <a:spLocks noGrp="1"/>
          </p:cNvSpPr>
          <p:nvPr>
            <p:ph type="dt" sz="quarter" idx="10"/>
          </p:nvPr>
        </p:nvSpPr>
        <p:spPr>
          <a:xfrm>
            <a:off x="8147590" y="6554259"/>
            <a:ext cx="4546600" cy="30374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000">
                <a:solidFill>
                  <a:schemeClr val="tx1"/>
                </a:solidFill>
                <a:latin typeface="Arial" charset="0"/>
              </a:defRPr>
            </a:lvl1pPr>
            <a:lvl2pPr marL="742950" indent="-285750">
              <a:spcBef>
                <a:spcPct val="20000"/>
              </a:spcBef>
              <a:buChar char="–"/>
              <a:defRPr sz="2000">
                <a:solidFill>
                  <a:schemeClr val="tx1"/>
                </a:solidFill>
                <a:latin typeface="Arial" charset="0"/>
              </a:defRPr>
            </a:lvl2pPr>
            <a:lvl3pPr marL="1143000" indent="-228600">
              <a:spcBef>
                <a:spcPct val="20000"/>
              </a:spcBef>
              <a:buFont typeface="Arial" charset="0"/>
              <a:buChar char="▪"/>
              <a:defRPr sz="2000">
                <a:solidFill>
                  <a:schemeClr val="tx1"/>
                </a:solidFill>
                <a:latin typeface="Arial" charset="0"/>
              </a:defRPr>
            </a:lvl3pPr>
            <a:lvl4pPr marL="1600200" indent="-228600">
              <a:spcBef>
                <a:spcPct val="20000"/>
              </a:spcBef>
              <a:buFont typeface="Arial" charset="0"/>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GB" altLang="en-US" sz="1200" dirty="0"/>
              <a:t>Copyright © </a:t>
            </a:r>
            <a:r>
              <a:rPr lang="en-GB" altLang="en-US" sz="1200" dirty="0" smtClean="0"/>
              <a:t>2019 </a:t>
            </a:r>
            <a:r>
              <a:rPr lang="en-GB" altLang="en-US" sz="1200" dirty="0"/>
              <a:t>reliability solutions all rights reserved</a:t>
            </a:r>
          </a:p>
        </p:txBody>
      </p:sp>
    </p:spTree>
    <p:extLst>
      <p:ext uri="{BB962C8B-B14F-4D97-AF65-F5344CB8AC3E}">
        <p14:creationId xmlns:p14="http://schemas.microsoft.com/office/powerpoint/2010/main" val="362677608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extLst>
              <a:ext uri="{28A0092B-C50C-407E-A947-70E740481C1C}">
                <a14:useLocalDpi xmlns:a14="http://schemas.microsoft.com/office/drawing/2010/main" val="0"/>
              </a:ext>
            </a:extLst>
          </a:blip>
          <a:srcRect l="4836" t="27851" r="4771" b="28509"/>
          <a:stretch/>
        </p:blipFill>
        <p:spPr>
          <a:xfrm>
            <a:off x="109590" y="6238802"/>
            <a:ext cx="1082602" cy="467327"/>
          </a:xfrm>
          <a:prstGeom prst="ellipse">
            <a:avLst/>
          </a:prstGeom>
          <a:ln w="190500" cap="rnd">
            <a:noFill/>
            <a:prstDash val="solid"/>
          </a:ln>
          <a:effectLst>
            <a:outerShdw blurRad="127000" algn="bl" rotWithShape="0">
              <a:srgbClr val="000000"/>
            </a:outerShdw>
          </a:effectLst>
          <a:scene3d>
            <a:camera prst="perspectiveFront" fov="5400000"/>
            <a:lightRig rig="threePt" dir="t">
              <a:rot lat="0" lon="0" rev="19200000"/>
            </a:lightRig>
          </a:scene3d>
          <a:sp3d extrusionH="25400">
            <a:bevelT w="304800" h="152400" prst="hardEdge"/>
            <a:extrusionClr>
              <a:srgbClr val="000000"/>
            </a:extrusionClr>
          </a:sp3d>
        </p:spPr>
      </p:pic>
      <p:cxnSp>
        <p:nvCxnSpPr>
          <p:cNvPr id="4" name="Straight Connector 3"/>
          <p:cNvCxnSpPr/>
          <p:nvPr/>
        </p:nvCxnSpPr>
        <p:spPr>
          <a:xfrm flipH="1">
            <a:off x="0" y="0"/>
            <a:ext cx="2731625" cy="2453833"/>
          </a:xfrm>
          <a:prstGeom prst="line">
            <a:avLst/>
          </a:prstGeom>
          <a:ln w="28575">
            <a:solidFill>
              <a:srgbClr val="0120B5"/>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0" y="1215342"/>
            <a:ext cx="1435261" cy="5642658"/>
          </a:xfrm>
          <a:prstGeom prst="line">
            <a:avLst/>
          </a:prstGeom>
          <a:ln w="57150">
            <a:solidFill>
              <a:srgbClr val="0120B5"/>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flipH="1">
            <a:off x="0" y="0"/>
            <a:ext cx="1192192" cy="5197033"/>
          </a:xfrm>
          <a:prstGeom prst="line">
            <a:avLst/>
          </a:prstGeom>
          <a:ln w="571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0" y="3356658"/>
            <a:ext cx="2233914" cy="3501342"/>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sp>
        <p:nvSpPr>
          <p:cNvPr id="14" name="Rectangle 6"/>
          <p:cNvSpPr txBox="1">
            <a:spLocks noChangeArrowheads="1"/>
          </p:cNvSpPr>
          <p:nvPr/>
        </p:nvSpPr>
        <p:spPr bwMode="auto">
          <a:xfrm>
            <a:off x="1981200" y="-290256"/>
            <a:ext cx="8229600" cy="1460628"/>
          </a:xfrm>
          <a:prstGeom prst="rect">
            <a:avLst/>
          </a:prstGeom>
          <a:noFill/>
          <a:ln w="9525">
            <a:noFill/>
            <a:miter lim="800000"/>
            <a:headEnd/>
            <a:tailEnd/>
          </a:ln>
          <a:effectLst>
            <a:glow rad="254000">
              <a:schemeClr val="bg1"/>
            </a:glow>
          </a:effectLst>
        </p:spPr>
        <p:txBody>
          <a:bodyPr anchor="ctr"/>
          <a:lstStyle/>
          <a:p>
            <a:pPr algn="ctr">
              <a:defRPr/>
            </a:pPr>
            <a:r>
              <a:rPr lang="en-GB" altLang="en-US" sz="3200" dirty="0">
                <a:solidFill>
                  <a:schemeClr val="accent2"/>
                </a:solidFill>
              </a:rPr>
              <a:t>DAY 1 - AM Agenda</a:t>
            </a:r>
            <a:endParaRPr lang="en-GB" sz="3200" b="1" u="sng" kern="0" dirty="0">
              <a:solidFill>
                <a:srgbClr val="0120B5"/>
              </a:solidFill>
              <a:ea typeface="+mj-ea"/>
              <a:cs typeface="+mj-cs"/>
            </a:endParaRPr>
          </a:p>
        </p:txBody>
      </p:sp>
      <p:sp>
        <p:nvSpPr>
          <p:cNvPr id="10" name="Rectangle 9"/>
          <p:cNvSpPr>
            <a:spLocks noChangeArrowheads="1"/>
          </p:cNvSpPr>
          <p:nvPr/>
        </p:nvSpPr>
        <p:spPr bwMode="auto">
          <a:xfrm>
            <a:off x="1690915" y="307221"/>
            <a:ext cx="9804400" cy="6122608"/>
          </a:xfrm>
          <a:prstGeom prst="rect">
            <a:avLst/>
          </a:prstGeom>
          <a:noFill/>
          <a:ln w="9525">
            <a:noFill/>
            <a:miter lim="800000"/>
            <a:headEnd/>
            <a:tailEnd/>
          </a:ln>
          <a:effectLst/>
        </p:spPr>
        <p:txBody>
          <a:bodyPr/>
          <a:lstStyle/>
          <a:p>
            <a:pPr marL="342900" indent="-342900" fontAlgn="base">
              <a:spcBef>
                <a:spcPct val="20000"/>
              </a:spcBef>
              <a:spcAft>
                <a:spcPct val="0"/>
              </a:spcAft>
              <a:buFontTx/>
              <a:buChar char="•"/>
              <a:defRPr/>
            </a:pPr>
            <a:endParaRPr lang="en-GB" sz="2000" dirty="0" smtClean="0">
              <a:solidFill>
                <a:srgbClr val="333399"/>
              </a:solidFill>
              <a:latin typeface="Arial" charset="0"/>
            </a:endParaRPr>
          </a:p>
          <a:p>
            <a:pPr marL="342900" indent="-342900" fontAlgn="base">
              <a:spcBef>
                <a:spcPct val="20000"/>
              </a:spcBef>
              <a:spcAft>
                <a:spcPct val="0"/>
              </a:spcAft>
              <a:buFontTx/>
              <a:buChar char="•"/>
              <a:defRPr/>
            </a:pPr>
            <a:endParaRPr lang="en-GB" sz="2000" dirty="0">
              <a:solidFill>
                <a:srgbClr val="333399"/>
              </a:solidFill>
              <a:latin typeface="Arial" charset="0"/>
            </a:endParaRPr>
          </a:p>
          <a:p>
            <a:pPr marL="342900" indent="-342900" fontAlgn="base">
              <a:spcBef>
                <a:spcPct val="20000"/>
              </a:spcBef>
              <a:spcAft>
                <a:spcPct val="0"/>
              </a:spcAft>
              <a:buFont typeface="Wingdings" panose="05000000000000000000" pitchFamily="2" charset="2"/>
              <a:buChar char="§"/>
              <a:defRPr/>
            </a:pPr>
            <a:r>
              <a:rPr lang="en-GB" sz="1600" dirty="0" smtClean="0">
                <a:solidFill>
                  <a:srgbClr val="333399"/>
                </a:solidFill>
                <a:latin typeface="Arial" charset="0"/>
                <a:cs typeface="Times New Roman" pitchFamily="18" charset="0"/>
              </a:rPr>
              <a:t>Introduction to Basic Reliability Understanding       </a:t>
            </a:r>
            <a:r>
              <a:rPr lang="en-GB" sz="1600" i="1" dirty="0" smtClean="0">
                <a:solidFill>
                  <a:srgbClr val="FF0000"/>
                </a:solidFill>
                <a:latin typeface="Arial" charset="0"/>
                <a:cs typeface="Times New Roman" pitchFamily="18" charset="0"/>
              </a:rPr>
              <a:t>Mod 1</a:t>
            </a:r>
            <a:r>
              <a:rPr lang="en-GB" sz="1600" dirty="0" smtClean="0">
                <a:solidFill>
                  <a:srgbClr val="FF0000"/>
                </a:solidFill>
                <a:latin typeface="Arial" charset="0"/>
                <a:cs typeface="Times New Roman" pitchFamily="18" charset="0"/>
              </a:rPr>
              <a:t>  </a:t>
            </a:r>
          </a:p>
          <a:p>
            <a:pPr marL="342900" indent="-342900" fontAlgn="base">
              <a:spcBef>
                <a:spcPct val="20000"/>
              </a:spcBef>
              <a:spcAft>
                <a:spcPct val="0"/>
              </a:spcAft>
              <a:buFont typeface="Wingdings" panose="05000000000000000000" pitchFamily="2" charset="2"/>
              <a:buChar char="§"/>
              <a:defRPr/>
            </a:pPr>
            <a:endParaRPr lang="en-GB" sz="1600" dirty="0" smtClean="0">
              <a:solidFill>
                <a:srgbClr val="FF0000"/>
              </a:solidFill>
              <a:latin typeface="Arial" charset="0"/>
              <a:cs typeface="Times New Roman" pitchFamily="18" charset="0"/>
            </a:endParaRPr>
          </a:p>
          <a:p>
            <a:pPr marL="285750" indent="-285750" fontAlgn="base">
              <a:spcBef>
                <a:spcPct val="20000"/>
              </a:spcBef>
              <a:spcAft>
                <a:spcPct val="0"/>
              </a:spcAft>
              <a:buFont typeface="Wingdings" panose="05000000000000000000" pitchFamily="2" charset="2"/>
              <a:buChar char="§"/>
              <a:defRPr/>
            </a:pPr>
            <a:r>
              <a:rPr lang="en-GB" sz="1600" dirty="0" smtClean="0">
                <a:solidFill>
                  <a:srgbClr val="333399"/>
                </a:solidFill>
                <a:latin typeface="Arial" charset="0"/>
                <a:cs typeface="Times New Roman" pitchFamily="18" charset="0"/>
              </a:rPr>
              <a:t>Understanding </a:t>
            </a:r>
            <a:r>
              <a:rPr lang="en-GB" sz="1600" dirty="0">
                <a:solidFill>
                  <a:srgbClr val="333399"/>
                </a:solidFill>
                <a:latin typeface="Arial" charset="0"/>
                <a:cs typeface="Times New Roman" pitchFamily="18" charset="0"/>
              </a:rPr>
              <a:t>Accelerated Testing to set up Predictive Testing Models </a:t>
            </a:r>
            <a:r>
              <a:rPr lang="en-GB" sz="1600" dirty="0" smtClean="0">
                <a:solidFill>
                  <a:srgbClr val="333399"/>
                </a:solidFill>
                <a:latin typeface="Arial" charset="0"/>
                <a:cs typeface="Times New Roman" pitchFamily="18" charset="0"/>
              </a:rPr>
              <a:t>at Design Stage   </a:t>
            </a:r>
            <a:r>
              <a:rPr lang="en-GB" sz="1600" i="1" dirty="0" smtClean="0">
                <a:solidFill>
                  <a:srgbClr val="FF0000"/>
                </a:solidFill>
                <a:latin typeface="Arial" charset="0"/>
                <a:cs typeface="Times New Roman" pitchFamily="18" charset="0"/>
              </a:rPr>
              <a:t>Mod 2a  </a:t>
            </a:r>
          </a:p>
          <a:p>
            <a:pPr marL="742950" lvl="1" indent="-285750" fontAlgn="base">
              <a:spcBef>
                <a:spcPct val="0"/>
              </a:spcBef>
              <a:spcAft>
                <a:spcPct val="0"/>
              </a:spcAft>
              <a:buFont typeface="Wingdings" panose="05000000000000000000" pitchFamily="2" charset="2"/>
              <a:buChar char="Ø"/>
              <a:defRPr/>
            </a:pPr>
            <a:r>
              <a:rPr lang="en-GB" sz="1400" dirty="0" smtClean="0">
                <a:solidFill>
                  <a:srgbClr val="333399"/>
                </a:solidFill>
                <a:latin typeface="Arial" charset="0"/>
                <a:cs typeface="Times New Roman" pitchFamily="18" charset="0"/>
              </a:rPr>
              <a:t>High </a:t>
            </a:r>
            <a:r>
              <a:rPr lang="en-GB" sz="1400" dirty="0">
                <a:solidFill>
                  <a:srgbClr val="333399"/>
                </a:solidFill>
                <a:latin typeface="Arial" charset="0"/>
                <a:cs typeface="Times New Roman" pitchFamily="18" charset="0"/>
              </a:rPr>
              <a:t>Temp Arrhenius model and Activation Energies used for key component </a:t>
            </a:r>
            <a:r>
              <a:rPr lang="en-GB" sz="1400" dirty="0" smtClean="0">
                <a:solidFill>
                  <a:srgbClr val="333399"/>
                </a:solidFill>
                <a:latin typeface="Arial" charset="0"/>
                <a:cs typeface="Times New Roman" pitchFamily="18" charset="0"/>
              </a:rPr>
              <a:t>failure </a:t>
            </a:r>
            <a:r>
              <a:rPr lang="en-GB" sz="1400" dirty="0">
                <a:solidFill>
                  <a:srgbClr val="333399"/>
                </a:solidFill>
                <a:latin typeface="Arial" charset="0"/>
                <a:cs typeface="Times New Roman" pitchFamily="18" charset="0"/>
              </a:rPr>
              <a:t>modes</a:t>
            </a:r>
          </a:p>
          <a:p>
            <a:pPr lvl="1" fontAlgn="base">
              <a:spcBef>
                <a:spcPct val="0"/>
              </a:spcBef>
              <a:spcAft>
                <a:spcPct val="0"/>
              </a:spcAft>
              <a:buFont typeface="Wingdings" pitchFamily="2" charset="2"/>
              <a:buChar char="Ø"/>
              <a:defRPr/>
            </a:pPr>
            <a:r>
              <a:rPr lang="en-GB" sz="1400" dirty="0">
                <a:solidFill>
                  <a:srgbClr val="333399"/>
                </a:solidFill>
                <a:latin typeface="Arial" charset="0"/>
                <a:cs typeface="Times New Roman" pitchFamily="18" charset="0"/>
              </a:rPr>
              <a:t>  </a:t>
            </a:r>
            <a:r>
              <a:rPr lang="en-GB" sz="1400" dirty="0" smtClean="0">
                <a:solidFill>
                  <a:srgbClr val="333399"/>
                </a:solidFill>
                <a:latin typeface="Arial" charset="0"/>
                <a:cs typeface="Times New Roman" pitchFamily="18" charset="0"/>
              </a:rPr>
              <a:t> Maximising </a:t>
            </a:r>
            <a:r>
              <a:rPr lang="en-GB" sz="1400" dirty="0">
                <a:solidFill>
                  <a:srgbClr val="333399"/>
                </a:solidFill>
                <a:latin typeface="Arial" charset="0"/>
                <a:cs typeface="Times New Roman" pitchFamily="18" charset="0"/>
              </a:rPr>
              <a:t>Acceleration Factors by combining Temperature, Thermal Cycling, </a:t>
            </a:r>
            <a:r>
              <a:rPr lang="en-GB" sz="1400" dirty="0" smtClean="0">
                <a:solidFill>
                  <a:srgbClr val="333399"/>
                </a:solidFill>
                <a:latin typeface="Arial" charset="0"/>
                <a:cs typeface="Times New Roman" pitchFamily="18" charset="0"/>
              </a:rPr>
              <a:t>Power </a:t>
            </a:r>
            <a:r>
              <a:rPr lang="en-GB" sz="1400" dirty="0">
                <a:solidFill>
                  <a:srgbClr val="333399"/>
                </a:solidFill>
                <a:latin typeface="Arial" charset="0"/>
                <a:cs typeface="Times New Roman" pitchFamily="18" charset="0"/>
              </a:rPr>
              <a:t>Cycling  and Humidity</a:t>
            </a:r>
            <a:r>
              <a:rPr lang="en-GB" sz="1400" dirty="0">
                <a:solidFill>
                  <a:srgbClr val="FF0000"/>
                </a:solidFill>
                <a:latin typeface="Arial" charset="0"/>
                <a:cs typeface="Times New Roman" pitchFamily="18" charset="0"/>
              </a:rPr>
              <a:t> </a:t>
            </a:r>
            <a:endParaRPr lang="en-GB" sz="1400" dirty="0" smtClean="0">
              <a:solidFill>
                <a:srgbClr val="FF0000"/>
              </a:solidFill>
              <a:latin typeface="Arial" charset="0"/>
              <a:cs typeface="Times New Roman" pitchFamily="18" charset="0"/>
            </a:endParaRPr>
          </a:p>
          <a:p>
            <a:pPr lvl="1" fontAlgn="base">
              <a:lnSpc>
                <a:spcPct val="90000"/>
              </a:lnSpc>
              <a:spcBef>
                <a:spcPct val="0"/>
              </a:spcBef>
              <a:spcAft>
                <a:spcPct val="0"/>
              </a:spcAft>
              <a:buFont typeface="Wingdings" pitchFamily="2" charset="2"/>
              <a:buChar char="Ø"/>
              <a:defRPr/>
            </a:pPr>
            <a:r>
              <a:rPr lang="en-GB" sz="1400" dirty="0" smtClean="0">
                <a:solidFill>
                  <a:srgbClr val="333399"/>
                </a:solidFill>
                <a:latin typeface="Arial" charset="0"/>
                <a:cs typeface="Times New Roman" pitchFamily="18" charset="0"/>
              </a:rPr>
              <a:t>   Real </a:t>
            </a:r>
            <a:r>
              <a:rPr lang="en-GB" sz="1400" dirty="0">
                <a:solidFill>
                  <a:srgbClr val="333399"/>
                </a:solidFill>
                <a:latin typeface="Arial" charset="0"/>
                <a:cs typeface="Times New Roman" pitchFamily="18" charset="0"/>
              </a:rPr>
              <a:t>Life examples of how to calculate Activation Energy level from experimental </a:t>
            </a:r>
            <a:r>
              <a:rPr lang="en-GB" sz="1400" dirty="0" smtClean="0">
                <a:solidFill>
                  <a:srgbClr val="333399"/>
                </a:solidFill>
                <a:latin typeface="Arial" charset="0"/>
                <a:cs typeface="Times New Roman" pitchFamily="18" charset="0"/>
              </a:rPr>
              <a:t>work </a:t>
            </a:r>
            <a:r>
              <a:rPr lang="en-GB" sz="1400" dirty="0">
                <a:solidFill>
                  <a:srgbClr val="333399"/>
                </a:solidFill>
                <a:latin typeface="Arial" charset="0"/>
                <a:cs typeface="Times New Roman" pitchFamily="18" charset="0"/>
              </a:rPr>
              <a:t>at Product and </a:t>
            </a:r>
            <a:endParaRPr lang="en-GB" sz="1400" dirty="0" smtClean="0">
              <a:solidFill>
                <a:srgbClr val="333399"/>
              </a:solidFill>
              <a:latin typeface="Arial" charset="0"/>
              <a:cs typeface="Times New Roman" pitchFamily="18" charset="0"/>
            </a:endParaRPr>
          </a:p>
          <a:p>
            <a:pPr lvl="1" fontAlgn="base">
              <a:lnSpc>
                <a:spcPct val="90000"/>
              </a:lnSpc>
              <a:spcBef>
                <a:spcPct val="0"/>
              </a:spcBef>
              <a:spcAft>
                <a:spcPct val="0"/>
              </a:spcAft>
              <a:defRPr/>
            </a:pPr>
            <a:r>
              <a:rPr lang="en-GB" sz="1400" dirty="0" smtClean="0">
                <a:solidFill>
                  <a:srgbClr val="333399"/>
                </a:solidFill>
                <a:latin typeface="Arial" charset="0"/>
                <a:cs typeface="Times New Roman" pitchFamily="18" charset="0"/>
              </a:rPr>
              <a:t>      Component level</a:t>
            </a:r>
          </a:p>
          <a:p>
            <a:pPr lvl="1" fontAlgn="base">
              <a:lnSpc>
                <a:spcPct val="90000"/>
              </a:lnSpc>
              <a:spcBef>
                <a:spcPct val="0"/>
              </a:spcBef>
              <a:spcAft>
                <a:spcPct val="0"/>
              </a:spcAft>
              <a:defRPr/>
            </a:pPr>
            <a:r>
              <a:rPr lang="en-GB" sz="1400" dirty="0">
                <a:solidFill>
                  <a:srgbClr val="333399"/>
                </a:solidFill>
                <a:latin typeface="Arial" charset="0"/>
                <a:cs typeface="Times New Roman" pitchFamily="18" charset="0"/>
              </a:rPr>
              <a:t>	</a:t>
            </a:r>
            <a:endParaRPr lang="en-GB" sz="1400" dirty="0" smtClean="0">
              <a:solidFill>
                <a:srgbClr val="333399"/>
              </a:solidFill>
              <a:latin typeface="Arial" charset="0"/>
              <a:cs typeface="Times New Roman" pitchFamily="18" charset="0"/>
            </a:endParaRPr>
          </a:p>
          <a:p>
            <a:pPr marL="285750" indent="-285750" fontAlgn="base">
              <a:lnSpc>
                <a:spcPct val="90000"/>
              </a:lnSpc>
              <a:spcBef>
                <a:spcPct val="0"/>
              </a:spcBef>
              <a:spcAft>
                <a:spcPct val="0"/>
              </a:spcAft>
              <a:buFont typeface="Wingdings" panose="05000000000000000000" pitchFamily="2" charset="2"/>
              <a:buChar char="§"/>
              <a:defRPr/>
            </a:pPr>
            <a:r>
              <a:rPr lang="en-GB" sz="1600" dirty="0" smtClean="0">
                <a:solidFill>
                  <a:srgbClr val="333399"/>
                </a:solidFill>
                <a:latin typeface="Arial" charset="0"/>
                <a:cs typeface="Times New Roman" pitchFamily="18" charset="0"/>
              </a:rPr>
              <a:t>Applying Acceleration models for a range of product types  </a:t>
            </a:r>
            <a:r>
              <a:rPr lang="en-GB" sz="1600" i="1" dirty="0" smtClean="0">
                <a:solidFill>
                  <a:srgbClr val="FF0000"/>
                </a:solidFill>
                <a:latin typeface="Arial" charset="0"/>
                <a:cs typeface="Times New Roman" pitchFamily="18" charset="0"/>
              </a:rPr>
              <a:t>Mod 2b</a:t>
            </a:r>
          </a:p>
          <a:p>
            <a:pPr marL="742950" lvl="1" indent="-285750" fontAlgn="base">
              <a:lnSpc>
                <a:spcPct val="90000"/>
              </a:lnSpc>
              <a:spcBef>
                <a:spcPct val="0"/>
              </a:spcBef>
              <a:spcAft>
                <a:spcPct val="0"/>
              </a:spcAft>
              <a:buFont typeface="Wingdings" panose="05000000000000000000" pitchFamily="2" charset="2"/>
              <a:buChar char="Ø"/>
              <a:defRPr/>
            </a:pPr>
            <a:r>
              <a:rPr lang="en-GB" sz="1400" dirty="0" smtClean="0">
                <a:solidFill>
                  <a:srgbClr val="333399"/>
                </a:solidFill>
                <a:latin typeface="Arial" charset="0"/>
                <a:cs typeface="Times New Roman" pitchFamily="18" charset="0"/>
              </a:rPr>
              <a:t>Semiconductor packaged device</a:t>
            </a:r>
          </a:p>
          <a:p>
            <a:pPr marL="742950" lvl="1" indent="-285750" fontAlgn="base">
              <a:lnSpc>
                <a:spcPct val="90000"/>
              </a:lnSpc>
              <a:spcBef>
                <a:spcPct val="0"/>
              </a:spcBef>
              <a:spcAft>
                <a:spcPct val="0"/>
              </a:spcAft>
              <a:buFont typeface="Wingdings" panose="05000000000000000000" pitchFamily="2" charset="2"/>
              <a:buChar char="Ø"/>
              <a:defRPr/>
            </a:pPr>
            <a:r>
              <a:rPr lang="en-GB" sz="1400" dirty="0" smtClean="0">
                <a:solidFill>
                  <a:srgbClr val="333399"/>
                </a:solidFill>
                <a:latin typeface="Arial" charset="0"/>
                <a:cs typeface="Times New Roman" pitchFamily="18" charset="0"/>
              </a:rPr>
              <a:t>Complex Power Supply</a:t>
            </a:r>
          </a:p>
          <a:p>
            <a:pPr marL="742950" lvl="1" indent="-285750" fontAlgn="base">
              <a:lnSpc>
                <a:spcPct val="90000"/>
              </a:lnSpc>
              <a:spcBef>
                <a:spcPct val="0"/>
              </a:spcBef>
              <a:spcAft>
                <a:spcPct val="0"/>
              </a:spcAft>
              <a:buFont typeface="Wingdings" panose="05000000000000000000" pitchFamily="2" charset="2"/>
              <a:buChar char="Ø"/>
              <a:defRPr/>
            </a:pPr>
            <a:r>
              <a:rPr lang="en-GB" sz="1400" dirty="0" smtClean="0">
                <a:solidFill>
                  <a:srgbClr val="333399"/>
                </a:solidFill>
                <a:latin typeface="Arial" charset="0"/>
                <a:cs typeface="Times New Roman" pitchFamily="18" charset="0"/>
              </a:rPr>
              <a:t>Mechanical drive motor assembly</a:t>
            </a:r>
          </a:p>
          <a:p>
            <a:pPr marL="742950" lvl="1" indent="-285750" fontAlgn="base">
              <a:lnSpc>
                <a:spcPct val="90000"/>
              </a:lnSpc>
              <a:spcBef>
                <a:spcPct val="0"/>
              </a:spcBef>
              <a:spcAft>
                <a:spcPct val="0"/>
              </a:spcAft>
              <a:buFont typeface="Wingdings" panose="05000000000000000000" pitchFamily="2" charset="2"/>
              <a:buChar char="Ø"/>
              <a:defRPr/>
            </a:pPr>
            <a:r>
              <a:rPr lang="en-GB" sz="1400" dirty="0" smtClean="0">
                <a:solidFill>
                  <a:srgbClr val="FF0000"/>
                </a:solidFill>
                <a:latin typeface="Arial" charset="0"/>
                <a:cs typeface="Times New Roman" pitchFamily="18" charset="0"/>
              </a:rPr>
              <a:t>Attendees are expected to bring details of their own product types for developing their own acceleration models and will be provided with the XL software in advance of training . They will need to bring their own laptops</a:t>
            </a:r>
          </a:p>
          <a:p>
            <a:pPr marL="742950" lvl="1" indent="-285750" fontAlgn="base">
              <a:lnSpc>
                <a:spcPct val="90000"/>
              </a:lnSpc>
              <a:spcBef>
                <a:spcPct val="0"/>
              </a:spcBef>
              <a:spcAft>
                <a:spcPct val="0"/>
              </a:spcAft>
              <a:buFont typeface="Wingdings" panose="05000000000000000000" pitchFamily="2" charset="2"/>
              <a:buChar char="Ø"/>
              <a:defRPr/>
            </a:pPr>
            <a:endParaRPr lang="en-GB" sz="1400" dirty="0">
              <a:solidFill>
                <a:srgbClr val="FF0000"/>
              </a:solidFill>
              <a:latin typeface="Arial" charset="0"/>
              <a:cs typeface="Times New Roman" pitchFamily="18" charset="0"/>
            </a:endParaRPr>
          </a:p>
          <a:p>
            <a:pPr marL="342900" lvl="1" indent="-342900">
              <a:lnSpc>
                <a:spcPct val="90000"/>
              </a:lnSpc>
              <a:buFont typeface="Wingdings" panose="05000000000000000000" pitchFamily="2" charset="2"/>
              <a:buChar char="§"/>
              <a:defRPr/>
            </a:pPr>
            <a:r>
              <a:rPr lang="en-GB" sz="1600" kern="0" dirty="0">
                <a:solidFill>
                  <a:srgbClr val="333399"/>
                </a:solidFill>
                <a:latin typeface="Arial"/>
                <a:cs typeface="Times New Roman" pitchFamily="18" charset="0"/>
              </a:rPr>
              <a:t>Evaluating the effectiveness of different stress test types with the Hughes Test Strength Equation to  optimise Early Life Test programmes      </a:t>
            </a:r>
            <a:r>
              <a:rPr lang="en-GB" sz="1600" kern="0" dirty="0">
                <a:solidFill>
                  <a:srgbClr val="FF0000"/>
                </a:solidFill>
                <a:latin typeface="Arial"/>
                <a:cs typeface="Times New Roman" pitchFamily="18" charset="0"/>
              </a:rPr>
              <a:t> </a:t>
            </a:r>
            <a:r>
              <a:rPr lang="en-GB" sz="1600" i="1" kern="0" dirty="0">
                <a:solidFill>
                  <a:srgbClr val="FF0000"/>
                </a:solidFill>
                <a:latin typeface="Arial"/>
                <a:cs typeface="Times New Roman" pitchFamily="18" charset="0"/>
              </a:rPr>
              <a:t>Mod 3</a:t>
            </a:r>
            <a:endParaRPr lang="en-GB" sz="1600" i="1" kern="0" dirty="0">
              <a:solidFill>
                <a:schemeClr val="accent2"/>
              </a:solidFill>
              <a:latin typeface="Arial"/>
              <a:cs typeface="Times New Roman" pitchFamily="18" charset="0"/>
            </a:endParaRPr>
          </a:p>
          <a:p>
            <a:pPr marL="742950" lvl="2" indent="-342900">
              <a:lnSpc>
                <a:spcPct val="90000"/>
              </a:lnSpc>
              <a:buFont typeface="Wingdings" pitchFamily="2" charset="2"/>
              <a:buChar char="Ø"/>
              <a:defRPr/>
            </a:pPr>
            <a:r>
              <a:rPr lang="en-GB" sz="1400" kern="0" dirty="0">
                <a:solidFill>
                  <a:srgbClr val="333399"/>
                </a:solidFill>
                <a:latin typeface="Arial"/>
                <a:cs typeface="Times New Roman" pitchFamily="18" charset="0"/>
              </a:rPr>
              <a:t>Developing an Effective Reliability test Strategy , using Modern stress techniques, including  Random Vibration and Thermal Cycling</a:t>
            </a:r>
          </a:p>
          <a:p>
            <a:pPr marL="742950" lvl="2" indent="-342900">
              <a:lnSpc>
                <a:spcPct val="90000"/>
              </a:lnSpc>
              <a:buFont typeface="Wingdings" pitchFamily="2" charset="2"/>
              <a:buChar char="Ø"/>
              <a:defRPr/>
            </a:pPr>
            <a:r>
              <a:rPr lang="en-GB" sz="1400" kern="0" dirty="0">
                <a:solidFill>
                  <a:srgbClr val="FF0000"/>
                </a:solidFill>
                <a:latin typeface="Arial"/>
                <a:cs typeface="Times New Roman" pitchFamily="18" charset="0"/>
              </a:rPr>
              <a:t>Product Level Case Study with real life examples using the FREE Reliability Solutions calculation </a:t>
            </a:r>
            <a:r>
              <a:rPr lang="en-GB" sz="1400" kern="0" dirty="0" smtClean="0">
                <a:solidFill>
                  <a:srgbClr val="FF0000"/>
                </a:solidFill>
                <a:latin typeface="Arial"/>
                <a:cs typeface="Times New Roman" pitchFamily="18" charset="0"/>
              </a:rPr>
              <a:t>models</a:t>
            </a:r>
            <a:r>
              <a:rPr lang="en-GB" sz="1400" dirty="0" smtClean="0">
                <a:solidFill>
                  <a:srgbClr val="FF0000"/>
                </a:solidFill>
                <a:latin typeface="Arial" charset="0"/>
                <a:cs typeface="Times New Roman" pitchFamily="18" charset="0"/>
              </a:rPr>
              <a:t>  </a:t>
            </a:r>
            <a:r>
              <a:rPr lang="en-GB" sz="1400" dirty="0" smtClean="0">
                <a:solidFill>
                  <a:srgbClr val="333399"/>
                </a:solidFill>
                <a:latin typeface="Arial" charset="0"/>
                <a:cs typeface="Times New Roman" pitchFamily="18" charset="0"/>
              </a:rPr>
              <a:t>	</a:t>
            </a:r>
          </a:p>
          <a:p>
            <a:pPr lvl="1" fontAlgn="base">
              <a:lnSpc>
                <a:spcPct val="90000"/>
              </a:lnSpc>
              <a:spcBef>
                <a:spcPct val="0"/>
              </a:spcBef>
              <a:spcAft>
                <a:spcPct val="0"/>
              </a:spcAft>
              <a:defRPr/>
            </a:pPr>
            <a:endParaRPr lang="en-GB" sz="1400" dirty="0">
              <a:solidFill>
                <a:srgbClr val="333399"/>
              </a:solidFill>
              <a:latin typeface="Arial" charset="0"/>
              <a:cs typeface="Times New Roman" pitchFamily="18" charset="0"/>
            </a:endParaRPr>
          </a:p>
          <a:p>
            <a:pPr marL="285750" indent="-285750">
              <a:lnSpc>
                <a:spcPct val="90000"/>
              </a:lnSpc>
              <a:spcBef>
                <a:spcPts val="438"/>
              </a:spcBef>
              <a:buSzPct val="100000"/>
              <a:buFont typeface="Wingdings" panose="05000000000000000000" pitchFamily="2" charset="2"/>
              <a:buChar char="§"/>
              <a:defRPr/>
            </a:pPr>
            <a:r>
              <a:rPr lang="en-GB" altLang="en-US" sz="1600" dirty="0">
                <a:solidFill>
                  <a:srgbClr val="333399"/>
                </a:solidFill>
                <a:latin typeface="Arial" panose="020B0604020202020204" pitchFamily="34" charset="0"/>
                <a:cs typeface="Arial" panose="020B0604020202020204" pitchFamily="34" charset="0"/>
              </a:rPr>
              <a:t>Life Test Planning    </a:t>
            </a:r>
            <a:r>
              <a:rPr lang="en-GB" altLang="en-US" sz="1600" i="1" dirty="0">
                <a:solidFill>
                  <a:srgbClr val="FF0000"/>
                </a:solidFill>
                <a:latin typeface="Arial" panose="020B0604020202020204" pitchFamily="34" charset="0"/>
                <a:cs typeface="Arial" panose="020B0604020202020204" pitchFamily="34" charset="0"/>
              </a:rPr>
              <a:t>Mod 6</a:t>
            </a:r>
            <a:r>
              <a:rPr lang="en-GB" altLang="en-US" sz="1600" dirty="0">
                <a:solidFill>
                  <a:srgbClr val="333399"/>
                </a:solidFill>
                <a:latin typeface="Arial" panose="020B0604020202020204" pitchFamily="34" charset="0"/>
                <a:cs typeface="Arial" panose="020B0604020202020204" pitchFamily="34" charset="0"/>
              </a:rPr>
              <a:t> </a:t>
            </a:r>
            <a:endParaRPr lang="en-GB" altLang="en-US" sz="1600" dirty="0">
              <a:solidFill>
                <a:schemeClr val="accent2"/>
              </a:solidFill>
              <a:latin typeface="Arial" panose="020B0604020202020204" pitchFamily="34" charset="0"/>
              <a:cs typeface="Arial" panose="020B0604020202020204" pitchFamily="34" charset="0"/>
            </a:endParaRPr>
          </a:p>
          <a:p>
            <a:pPr marL="628650" lvl="1" indent="-171450">
              <a:lnSpc>
                <a:spcPct val="90000"/>
              </a:lnSpc>
              <a:spcBef>
                <a:spcPts val="438"/>
              </a:spcBef>
              <a:buSzPct val="91000"/>
              <a:buFont typeface="Wingdings" panose="05000000000000000000" pitchFamily="2" charset="2"/>
              <a:buChar char="Ø"/>
              <a:defRPr/>
            </a:pPr>
            <a:r>
              <a:rPr lang="en-GB" altLang="en-US" sz="1400" dirty="0">
                <a:solidFill>
                  <a:srgbClr val="333399"/>
                </a:solidFill>
                <a:latin typeface="Arial" panose="020B0604020202020204" pitchFamily="34" charset="0"/>
                <a:cs typeface="Arial" panose="020B0604020202020204" pitchFamily="34" charset="0"/>
              </a:rPr>
              <a:t>Theory behind classical Life Testing set up </a:t>
            </a:r>
          </a:p>
          <a:p>
            <a:pPr marL="628650" lvl="1" indent="-171450">
              <a:lnSpc>
                <a:spcPct val="90000"/>
              </a:lnSpc>
              <a:spcBef>
                <a:spcPts val="438"/>
              </a:spcBef>
              <a:buClr>
                <a:srgbClr val="FF0000"/>
              </a:buClr>
              <a:buSzPct val="91000"/>
              <a:buFont typeface="Wingdings" panose="05000000000000000000" pitchFamily="2" charset="2"/>
              <a:buChar char="Ø"/>
              <a:defRPr/>
            </a:pPr>
            <a:r>
              <a:rPr lang="en-GB" altLang="en-US" sz="1400" dirty="0">
                <a:solidFill>
                  <a:srgbClr val="FF0000"/>
                </a:solidFill>
                <a:latin typeface="Arial" panose="020B0604020202020204" pitchFamily="34" charset="0"/>
                <a:cs typeface="Arial" panose="020B0604020202020204" pitchFamily="34" charset="0"/>
              </a:rPr>
              <a:t>Using the FREE Reliability Solutions calculation models to combine Acceleration Factors / </a:t>
            </a:r>
            <a:r>
              <a:rPr lang="en-GB" altLang="en-US" sz="1400" dirty="0" smtClean="0">
                <a:solidFill>
                  <a:srgbClr val="FF0000"/>
                </a:solidFill>
                <a:latin typeface="Arial" panose="020B0604020202020204" pitchFamily="34" charset="0"/>
                <a:cs typeface="Arial" panose="020B0604020202020204" pitchFamily="34" charset="0"/>
              </a:rPr>
              <a:t>Sample Sizes </a:t>
            </a:r>
            <a:r>
              <a:rPr lang="en-GB" altLang="en-US" sz="1400" dirty="0">
                <a:solidFill>
                  <a:srgbClr val="FF0000"/>
                </a:solidFill>
                <a:latin typeface="Arial" panose="020B0604020202020204" pitchFamily="34" charset="0"/>
                <a:cs typeface="Arial" panose="020B0604020202020204" pitchFamily="34" charset="0"/>
              </a:rPr>
              <a:t>/ %    confidence </a:t>
            </a:r>
            <a:r>
              <a:rPr lang="en-GB" altLang="en-US" sz="1400" dirty="0" smtClean="0">
                <a:solidFill>
                  <a:srgbClr val="FF0000"/>
                </a:solidFill>
                <a:latin typeface="Arial" panose="020B0604020202020204" pitchFamily="34" charset="0"/>
                <a:cs typeface="Arial" panose="020B0604020202020204" pitchFamily="34" charset="0"/>
              </a:rPr>
              <a:t>predictions</a:t>
            </a:r>
            <a:endParaRPr lang="en-GB" sz="1400" kern="0" dirty="0">
              <a:solidFill>
                <a:srgbClr val="333399"/>
              </a:solidFill>
              <a:latin typeface="Arial"/>
              <a:cs typeface="Times New Roman" pitchFamily="18" charset="0"/>
            </a:endParaRPr>
          </a:p>
          <a:p>
            <a:pPr lvl="1" fontAlgn="base">
              <a:lnSpc>
                <a:spcPct val="90000"/>
              </a:lnSpc>
              <a:spcBef>
                <a:spcPct val="0"/>
              </a:spcBef>
              <a:spcAft>
                <a:spcPct val="0"/>
              </a:spcAft>
              <a:defRPr/>
            </a:pPr>
            <a:endParaRPr lang="en-GB" sz="1400" dirty="0">
              <a:solidFill>
                <a:srgbClr val="333399"/>
              </a:solidFill>
              <a:latin typeface="Arial" charset="0"/>
              <a:cs typeface="Times New Roman" pitchFamily="18" charset="0"/>
            </a:endParaRPr>
          </a:p>
          <a:p>
            <a:pPr lvl="1" fontAlgn="base">
              <a:spcBef>
                <a:spcPct val="0"/>
              </a:spcBef>
              <a:spcAft>
                <a:spcPct val="0"/>
              </a:spcAft>
              <a:defRPr/>
            </a:pPr>
            <a:endParaRPr lang="en-GB" sz="1400" dirty="0">
              <a:solidFill>
                <a:srgbClr val="FF0000"/>
              </a:solidFill>
              <a:latin typeface="Arial" charset="0"/>
              <a:cs typeface="Times New Roman" pitchFamily="18" charset="0"/>
            </a:endParaRPr>
          </a:p>
          <a:p>
            <a:pPr lvl="1" fontAlgn="base">
              <a:spcBef>
                <a:spcPct val="0"/>
              </a:spcBef>
              <a:spcAft>
                <a:spcPct val="0"/>
              </a:spcAft>
              <a:defRPr/>
            </a:pPr>
            <a:endParaRPr lang="en-GB" sz="1400" dirty="0">
              <a:solidFill>
                <a:srgbClr val="FF0000"/>
              </a:solidFill>
              <a:latin typeface="Arial" charset="0"/>
              <a:cs typeface="Times New Roman" pitchFamily="18" charset="0"/>
            </a:endParaRPr>
          </a:p>
          <a:p>
            <a:pPr lvl="1" fontAlgn="base">
              <a:spcBef>
                <a:spcPct val="0"/>
              </a:spcBef>
              <a:spcAft>
                <a:spcPct val="0"/>
              </a:spcAft>
              <a:defRPr/>
            </a:pPr>
            <a:endParaRPr lang="en-GB" sz="1400" dirty="0">
              <a:solidFill>
                <a:srgbClr val="FF0000"/>
              </a:solidFill>
              <a:latin typeface="Arial" charset="0"/>
              <a:cs typeface="Times New Roman" pitchFamily="18" charset="0"/>
            </a:endParaRPr>
          </a:p>
          <a:p>
            <a:pPr lvl="1" fontAlgn="base">
              <a:spcBef>
                <a:spcPct val="0"/>
              </a:spcBef>
              <a:spcAft>
                <a:spcPct val="0"/>
              </a:spcAft>
              <a:defRPr/>
            </a:pPr>
            <a:r>
              <a:rPr lang="en-GB" sz="1400" dirty="0">
                <a:solidFill>
                  <a:srgbClr val="FF0000"/>
                </a:solidFill>
                <a:latin typeface="Arial" charset="0"/>
                <a:cs typeface="Times New Roman" pitchFamily="18" charset="0"/>
              </a:rPr>
              <a:t>	</a:t>
            </a:r>
          </a:p>
          <a:p>
            <a:pPr lvl="1" fontAlgn="base">
              <a:spcBef>
                <a:spcPct val="0"/>
              </a:spcBef>
              <a:spcAft>
                <a:spcPct val="0"/>
              </a:spcAft>
              <a:defRPr/>
            </a:pPr>
            <a:endParaRPr lang="en-GB" sz="1600" dirty="0">
              <a:solidFill>
                <a:srgbClr val="FF0000"/>
              </a:solidFill>
              <a:latin typeface="Arial" charset="0"/>
              <a:cs typeface="Times New Roman" pitchFamily="18" charset="0"/>
            </a:endParaRPr>
          </a:p>
        </p:txBody>
      </p:sp>
      <p:sp>
        <p:nvSpPr>
          <p:cNvPr id="13" name="Date Placeholder 1"/>
          <p:cNvSpPr>
            <a:spLocks noGrp="1"/>
          </p:cNvSpPr>
          <p:nvPr>
            <p:ph type="dt" sz="quarter" idx="10"/>
          </p:nvPr>
        </p:nvSpPr>
        <p:spPr>
          <a:xfrm>
            <a:off x="8278219" y="6554260"/>
            <a:ext cx="4546600" cy="30374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000">
                <a:solidFill>
                  <a:schemeClr val="tx1"/>
                </a:solidFill>
                <a:latin typeface="Arial" charset="0"/>
              </a:defRPr>
            </a:lvl1pPr>
            <a:lvl2pPr marL="742950" indent="-285750">
              <a:spcBef>
                <a:spcPct val="20000"/>
              </a:spcBef>
              <a:buChar char="–"/>
              <a:defRPr sz="2000">
                <a:solidFill>
                  <a:schemeClr val="tx1"/>
                </a:solidFill>
                <a:latin typeface="Arial" charset="0"/>
              </a:defRPr>
            </a:lvl2pPr>
            <a:lvl3pPr marL="1143000" indent="-228600">
              <a:spcBef>
                <a:spcPct val="20000"/>
              </a:spcBef>
              <a:buFont typeface="Arial" charset="0"/>
              <a:buChar char="▪"/>
              <a:defRPr sz="2000">
                <a:solidFill>
                  <a:schemeClr val="tx1"/>
                </a:solidFill>
                <a:latin typeface="Arial" charset="0"/>
              </a:defRPr>
            </a:lvl3pPr>
            <a:lvl4pPr marL="1600200" indent="-228600">
              <a:spcBef>
                <a:spcPct val="20000"/>
              </a:spcBef>
              <a:buFont typeface="Arial" charset="0"/>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GB" altLang="en-US" sz="1200" dirty="0"/>
              <a:t>Copyright © </a:t>
            </a:r>
            <a:r>
              <a:rPr lang="en-GB" altLang="en-US" sz="1200" dirty="0" smtClean="0"/>
              <a:t>2019 </a:t>
            </a:r>
            <a:r>
              <a:rPr lang="en-GB" altLang="en-US" sz="1200" dirty="0"/>
              <a:t>reliability solutions all rights reserved</a:t>
            </a:r>
          </a:p>
        </p:txBody>
      </p:sp>
    </p:spTree>
    <p:extLst>
      <p:ext uri="{BB962C8B-B14F-4D97-AF65-F5344CB8AC3E}">
        <p14:creationId xmlns:p14="http://schemas.microsoft.com/office/powerpoint/2010/main" val="119103659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extLst>
              <a:ext uri="{28A0092B-C50C-407E-A947-70E740481C1C}">
                <a14:useLocalDpi xmlns:a14="http://schemas.microsoft.com/office/drawing/2010/main" val="0"/>
              </a:ext>
            </a:extLst>
          </a:blip>
          <a:srcRect l="4836" t="27851" r="4771" b="28509"/>
          <a:stretch/>
        </p:blipFill>
        <p:spPr>
          <a:xfrm>
            <a:off x="109590" y="6238802"/>
            <a:ext cx="1082602" cy="467327"/>
          </a:xfrm>
          <a:prstGeom prst="ellipse">
            <a:avLst/>
          </a:prstGeom>
          <a:ln w="190500" cap="rnd">
            <a:noFill/>
            <a:prstDash val="solid"/>
          </a:ln>
          <a:effectLst>
            <a:outerShdw blurRad="127000" algn="bl" rotWithShape="0">
              <a:srgbClr val="000000"/>
            </a:outerShdw>
          </a:effectLst>
          <a:scene3d>
            <a:camera prst="perspectiveFront" fov="5400000"/>
            <a:lightRig rig="threePt" dir="t">
              <a:rot lat="0" lon="0" rev="19200000"/>
            </a:lightRig>
          </a:scene3d>
          <a:sp3d extrusionH="25400">
            <a:bevelT w="304800" h="152400" prst="hardEdge"/>
            <a:extrusionClr>
              <a:srgbClr val="000000"/>
            </a:extrusionClr>
          </a:sp3d>
        </p:spPr>
      </p:pic>
      <p:cxnSp>
        <p:nvCxnSpPr>
          <p:cNvPr id="4" name="Straight Connector 3"/>
          <p:cNvCxnSpPr/>
          <p:nvPr/>
        </p:nvCxnSpPr>
        <p:spPr>
          <a:xfrm flipH="1">
            <a:off x="0" y="0"/>
            <a:ext cx="2731625" cy="2453833"/>
          </a:xfrm>
          <a:prstGeom prst="line">
            <a:avLst/>
          </a:prstGeom>
          <a:ln w="28575">
            <a:solidFill>
              <a:srgbClr val="0120B5"/>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0" y="1215342"/>
            <a:ext cx="1435261" cy="5642658"/>
          </a:xfrm>
          <a:prstGeom prst="line">
            <a:avLst/>
          </a:prstGeom>
          <a:ln w="57150">
            <a:solidFill>
              <a:srgbClr val="0120B5"/>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flipH="1">
            <a:off x="0" y="0"/>
            <a:ext cx="1192192" cy="5197033"/>
          </a:xfrm>
          <a:prstGeom prst="line">
            <a:avLst/>
          </a:prstGeom>
          <a:ln w="571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0" y="3356658"/>
            <a:ext cx="2233914" cy="3501342"/>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sp>
        <p:nvSpPr>
          <p:cNvPr id="14" name="Rectangle 6"/>
          <p:cNvSpPr txBox="1">
            <a:spLocks noChangeArrowheads="1"/>
          </p:cNvSpPr>
          <p:nvPr/>
        </p:nvSpPr>
        <p:spPr bwMode="auto">
          <a:xfrm>
            <a:off x="1981200" y="-290256"/>
            <a:ext cx="8229600" cy="1460628"/>
          </a:xfrm>
          <a:prstGeom prst="rect">
            <a:avLst/>
          </a:prstGeom>
          <a:noFill/>
          <a:ln w="9525">
            <a:noFill/>
            <a:miter lim="800000"/>
            <a:headEnd/>
            <a:tailEnd/>
          </a:ln>
          <a:effectLst>
            <a:glow rad="254000">
              <a:schemeClr val="bg1"/>
            </a:glow>
          </a:effectLst>
        </p:spPr>
        <p:txBody>
          <a:bodyPr anchor="ctr"/>
          <a:lstStyle/>
          <a:p>
            <a:pPr algn="ctr">
              <a:defRPr/>
            </a:pPr>
            <a:r>
              <a:rPr lang="en-GB" altLang="en-US" sz="3200" dirty="0">
                <a:solidFill>
                  <a:schemeClr val="accent2"/>
                </a:solidFill>
              </a:rPr>
              <a:t>DAY 1 - </a:t>
            </a:r>
            <a:r>
              <a:rPr lang="en-GB" altLang="en-US" sz="3200" dirty="0" smtClean="0">
                <a:solidFill>
                  <a:schemeClr val="accent2"/>
                </a:solidFill>
              </a:rPr>
              <a:t>PM </a:t>
            </a:r>
            <a:r>
              <a:rPr lang="en-GB" altLang="en-US" sz="3200" dirty="0">
                <a:solidFill>
                  <a:schemeClr val="accent2"/>
                </a:solidFill>
              </a:rPr>
              <a:t>Agenda</a:t>
            </a:r>
            <a:endParaRPr lang="en-GB" sz="3200" b="1" u="sng" kern="0" dirty="0">
              <a:solidFill>
                <a:srgbClr val="0120B5"/>
              </a:solidFill>
              <a:ea typeface="+mj-ea"/>
              <a:cs typeface="+mj-cs"/>
            </a:endParaRPr>
          </a:p>
        </p:txBody>
      </p:sp>
      <p:sp>
        <p:nvSpPr>
          <p:cNvPr id="10" name="Rectangle 7"/>
          <p:cNvSpPr txBox="1">
            <a:spLocks noChangeArrowheads="1"/>
          </p:cNvSpPr>
          <p:nvPr/>
        </p:nvSpPr>
        <p:spPr bwMode="auto">
          <a:xfrm>
            <a:off x="1672546" y="347496"/>
            <a:ext cx="8697912" cy="6018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lvl="1">
              <a:lnSpc>
                <a:spcPct val="90000"/>
              </a:lnSpc>
              <a:spcBef>
                <a:spcPts val="438"/>
              </a:spcBef>
              <a:buSzPts val="1800"/>
              <a:buFont typeface="Wingdings" panose="05000000000000000000" pitchFamily="2" charset="2"/>
              <a:buChar char="Ø"/>
              <a:defRPr/>
            </a:pPr>
            <a:endParaRPr lang="en-GB" sz="1200" u="sng" kern="0" dirty="0" smtClean="0">
              <a:solidFill>
                <a:srgbClr val="333399"/>
              </a:solidFill>
              <a:latin typeface="Arial"/>
              <a:cs typeface="Times New Roman" pitchFamily="18" charset="0"/>
            </a:endParaRPr>
          </a:p>
          <a:p>
            <a:pPr marL="285750" indent="-285750">
              <a:lnSpc>
                <a:spcPct val="90000"/>
              </a:lnSpc>
              <a:spcBef>
                <a:spcPts val="438"/>
              </a:spcBef>
              <a:buSzPct val="100000"/>
              <a:buFont typeface="Wingdings" panose="05000000000000000000" pitchFamily="2" charset="2"/>
              <a:buChar char="§"/>
              <a:defRPr/>
            </a:pPr>
            <a:endParaRPr lang="en-GB" altLang="en-US" sz="1600" dirty="0" smtClean="0">
              <a:solidFill>
                <a:srgbClr val="333399"/>
              </a:solidFill>
              <a:latin typeface="Arial" panose="020B0604020202020204" pitchFamily="34" charset="0"/>
              <a:cs typeface="Arial" panose="020B0604020202020204" pitchFamily="34" charset="0"/>
            </a:endParaRPr>
          </a:p>
          <a:p>
            <a:pPr marL="285750" indent="-285750">
              <a:lnSpc>
                <a:spcPct val="90000"/>
              </a:lnSpc>
              <a:spcBef>
                <a:spcPts val="438"/>
              </a:spcBef>
              <a:buSzPct val="100000"/>
              <a:buFont typeface="Wingdings" panose="05000000000000000000" pitchFamily="2" charset="2"/>
              <a:buChar char="§"/>
              <a:defRPr/>
            </a:pPr>
            <a:endParaRPr lang="en-GB" altLang="en-US" sz="1600" dirty="0" smtClean="0">
              <a:solidFill>
                <a:srgbClr val="333399"/>
              </a:solidFill>
              <a:latin typeface="Arial" panose="020B0604020202020204" pitchFamily="34" charset="0"/>
              <a:cs typeface="Arial" panose="020B0604020202020204" pitchFamily="34" charset="0"/>
            </a:endParaRPr>
          </a:p>
          <a:p>
            <a:pPr indent="-285750">
              <a:lnSpc>
                <a:spcPct val="90000"/>
              </a:lnSpc>
              <a:spcBef>
                <a:spcPts val="438"/>
              </a:spcBef>
              <a:buClr>
                <a:srgbClr val="002060"/>
              </a:buClr>
              <a:buSzPct val="100000"/>
              <a:buFont typeface="Wingdings" panose="05000000000000000000" pitchFamily="2" charset="2"/>
              <a:buChar char="§"/>
              <a:defRPr/>
            </a:pPr>
            <a:r>
              <a:rPr lang="en-GB" sz="1600" kern="0" dirty="0" smtClean="0">
                <a:solidFill>
                  <a:srgbClr val="000099"/>
                </a:solidFill>
                <a:latin typeface="Arial" panose="020B0604020202020204" pitchFamily="34" charset="0"/>
                <a:cs typeface="Arial" panose="020B0604020202020204" pitchFamily="34" charset="0"/>
              </a:rPr>
              <a:t>Understanding </a:t>
            </a:r>
            <a:r>
              <a:rPr lang="en-GB" sz="1600" kern="0" dirty="0">
                <a:solidFill>
                  <a:srgbClr val="000099"/>
                </a:solidFill>
                <a:latin typeface="Arial" panose="020B0604020202020204" pitchFamily="34" charset="0"/>
                <a:cs typeface="Arial" panose="020B0604020202020204" pitchFamily="34" charset="0"/>
              </a:rPr>
              <a:t>the Statistics and Probability of Failure to define optimum Reliability test Sample </a:t>
            </a:r>
            <a:r>
              <a:rPr lang="en-GB" sz="1600" kern="0" dirty="0" smtClean="0">
                <a:solidFill>
                  <a:srgbClr val="000099"/>
                </a:solidFill>
                <a:latin typeface="Arial" panose="020B0604020202020204" pitchFamily="34" charset="0"/>
                <a:cs typeface="Arial" panose="020B0604020202020204" pitchFamily="34" charset="0"/>
              </a:rPr>
              <a:t>Sizes   </a:t>
            </a:r>
            <a:r>
              <a:rPr lang="en-GB" sz="1600" i="1" kern="0" dirty="0" smtClean="0">
                <a:solidFill>
                  <a:srgbClr val="FF0000"/>
                </a:solidFill>
                <a:latin typeface="Arial" panose="020B0604020202020204" pitchFamily="34" charset="0"/>
                <a:cs typeface="Arial" panose="020B0604020202020204" pitchFamily="34" charset="0"/>
              </a:rPr>
              <a:t>Mod 15</a:t>
            </a:r>
          </a:p>
          <a:p>
            <a:pPr lvl="1">
              <a:lnSpc>
                <a:spcPct val="90000"/>
              </a:lnSpc>
              <a:spcBef>
                <a:spcPts val="438"/>
              </a:spcBef>
              <a:buClr>
                <a:srgbClr val="002060"/>
              </a:buClr>
              <a:buSzPct val="100000"/>
              <a:buFont typeface="Wingdings" panose="05000000000000000000" pitchFamily="2" charset="2"/>
              <a:buChar char="Ø"/>
              <a:defRPr/>
            </a:pPr>
            <a:r>
              <a:rPr lang="en-GB" sz="1400" kern="0" dirty="0" smtClean="0">
                <a:solidFill>
                  <a:srgbClr val="000099"/>
                </a:solidFill>
                <a:latin typeface="Arial" panose="020B0604020202020204" pitchFamily="34" charset="0"/>
                <a:cs typeface="Arial" panose="020B0604020202020204" pitchFamily="34" charset="0"/>
              </a:rPr>
              <a:t>When is a sample size TOO SMALL to evaluate and qualify product reliability</a:t>
            </a:r>
          </a:p>
          <a:p>
            <a:pPr lvl="1">
              <a:lnSpc>
                <a:spcPct val="90000"/>
              </a:lnSpc>
              <a:spcBef>
                <a:spcPts val="438"/>
              </a:spcBef>
              <a:buClr>
                <a:srgbClr val="002060"/>
              </a:buClr>
              <a:buSzPct val="100000"/>
              <a:buFont typeface="Wingdings" panose="05000000000000000000" pitchFamily="2" charset="2"/>
              <a:buChar char="Ø"/>
              <a:defRPr/>
            </a:pPr>
            <a:r>
              <a:rPr lang="en-GB" sz="1400" kern="0" dirty="0" smtClean="0">
                <a:solidFill>
                  <a:srgbClr val="000099"/>
                </a:solidFill>
                <a:latin typeface="Arial" panose="020B0604020202020204" pitchFamily="34" charset="0"/>
                <a:cs typeface="Arial" panose="020B0604020202020204" pitchFamily="34" charset="0"/>
              </a:rPr>
              <a:t>Understanding the ‘real’ cost of minimising reliability test budgets </a:t>
            </a:r>
          </a:p>
          <a:p>
            <a:pPr lvl="1">
              <a:lnSpc>
                <a:spcPct val="90000"/>
              </a:lnSpc>
              <a:spcBef>
                <a:spcPts val="438"/>
              </a:spcBef>
              <a:buClr>
                <a:srgbClr val="002060"/>
              </a:buClr>
              <a:buSzPct val="100000"/>
              <a:buFont typeface="Wingdings" panose="05000000000000000000" pitchFamily="2" charset="2"/>
              <a:buChar char="Ø"/>
              <a:defRPr/>
            </a:pPr>
            <a:r>
              <a:rPr lang="en-GB" sz="1400" kern="0" dirty="0" smtClean="0">
                <a:solidFill>
                  <a:srgbClr val="FF0000"/>
                </a:solidFill>
                <a:latin typeface="Arial" panose="020B0604020202020204" pitchFamily="34" charset="0"/>
                <a:cs typeface="Arial" panose="020B0604020202020204" pitchFamily="34" charset="0"/>
              </a:rPr>
              <a:t>Real Examples of NOT testing enough products and the negative impact </a:t>
            </a:r>
          </a:p>
          <a:p>
            <a:pPr indent="-285750">
              <a:lnSpc>
                <a:spcPct val="90000"/>
              </a:lnSpc>
              <a:spcBef>
                <a:spcPts val="438"/>
              </a:spcBef>
              <a:buClr>
                <a:srgbClr val="002060"/>
              </a:buClr>
              <a:buSzPct val="100000"/>
              <a:buFont typeface="Wingdings" panose="05000000000000000000" pitchFamily="2" charset="2"/>
              <a:buChar char="§"/>
              <a:defRPr/>
            </a:pPr>
            <a:endParaRPr lang="en-GB" sz="1600" kern="0" dirty="0">
              <a:solidFill>
                <a:schemeClr val="accent5">
                  <a:lumMod val="50000"/>
                </a:schemeClr>
              </a:solidFill>
              <a:latin typeface="Arial" panose="020B0604020202020204" pitchFamily="34" charset="0"/>
              <a:cs typeface="Arial" panose="020B0604020202020204" pitchFamily="34" charset="0"/>
            </a:endParaRPr>
          </a:p>
          <a:p>
            <a:pPr indent="-285750">
              <a:lnSpc>
                <a:spcPct val="90000"/>
              </a:lnSpc>
              <a:spcBef>
                <a:spcPts val="438"/>
              </a:spcBef>
              <a:buClr>
                <a:srgbClr val="002060"/>
              </a:buClr>
              <a:buSzPct val="100000"/>
              <a:buFont typeface="Wingdings" panose="05000000000000000000" pitchFamily="2" charset="2"/>
              <a:buChar char="§"/>
              <a:defRPr/>
            </a:pPr>
            <a:r>
              <a:rPr kumimoji="0" lang="en-GB" sz="1600" b="0" i="0" u="none" strike="noStrike" kern="0" cap="none" spc="0" normalizeH="0" baseline="0" noProof="0" dirty="0" smtClean="0">
                <a:ln>
                  <a:noFill/>
                </a:ln>
                <a:solidFill>
                  <a:srgbClr val="333399"/>
                </a:solidFill>
                <a:effectLst/>
                <a:uLnTx/>
                <a:uFillTx/>
                <a:latin typeface="Arial"/>
                <a:ea typeface="+mn-ea"/>
                <a:cs typeface="Times New Roman" pitchFamily="18" charset="0"/>
              </a:rPr>
              <a:t>Relationship of Manufacturing Yield with Early Life Failure Rate   </a:t>
            </a:r>
            <a:r>
              <a:rPr kumimoji="0" lang="en-GB" sz="1600" b="0" i="0" u="none" strike="noStrike" kern="0" cap="none" spc="0" normalizeH="0" baseline="0" noProof="0" dirty="0" smtClean="0">
                <a:ln>
                  <a:noFill/>
                </a:ln>
                <a:solidFill>
                  <a:schemeClr val="accent2"/>
                </a:solidFill>
                <a:effectLst/>
                <a:uLnTx/>
                <a:uFillTx/>
                <a:latin typeface="Arial"/>
                <a:ea typeface="+mn-ea"/>
                <a:cs typeface="Times New Roman" pitchFamily="18" charset="0"/>
              </a:rPr>
              <a:t> </a:t>
            </a:r>
            <a:r>
              <a:rPr kumimoji="0" lang="en-GB" sz="1600" b="0" i="1" u="none" strike="noStrike" kern="0" cap="none" spc="0" normalizeH="0" baseline="0" noProof="0" dirty="0" smtClean="0">
                <a:ln>
                  <a:noFill/>
                </a:ln>
                <a:solidFill>
                  <a:srgbClr val="FF0000"/>
                </a:solidFill>
                <a:effectLst/>
                <a:uLnTx/>
                <a:uFillTx/>
                <a:latin typeface="Arial"/>
                <a:ea typeface="+mn-ea"/>
                <a:cs typeface="Times New Roman" pitchFamily="18" charset="0"/>
              </a:rPr>
              <a:t>Mod 4</a:t>
            </a:r>
          </a:p>
          <a:p>
            <a:pPr marL="742950" marR="0" lvl="1" indent="-285750" algn="l" defTabSz="914400" rtl="0" eaLnBrk="0" fontAlgn="base" latinLnBrk="0" hangingPunct="0">
              <a:lnSpc>
                <a:spcPct val="90000"/>
              </a:lnSpc>
              <a:spcBef>
                <a:spcPct val="20000"/>
              </a:spcBef>
              <a:spcAft>
                <a:spcPct val="0"/>
              </a:spcAft>
              <a:buClrTx/>
              <a:buSzTx/>
              <a:buFont typeface="Wingdings" pitchFamily="2" charset="2"/>
              <a:buChar char="Ø"/>
              <a:tabLst/>
              <a:defRPr/>
            </a:pPr>
            <a:r>
              <a:rPr kumimoji="0" lang="en-GB" sz="1400" b="0" i="0" u="none" strike="noStrike" kern="0" cap="none" spc="0" normalizeH="0" baseline="0" noProof="0" dirty="0" smtClean="0">
                <a:ln>
                  <a:noFill/>
                </a:ln>
                <a:solidFill>
                  <a:srgbClr val="333399"/>
                </a:solidFill>
                <a:effectLst/>
                <a:uLnTx/>
                <a:uFillTx/>
                <a:latin typeface="Arial"/>
                <a:cs typeface="Times New Roman" pitchFamily="18" charset="0"/>
              </a:rPr>
              <a:t>Using yield performance data from PCBA and Product Assembly processes to Predict Warranty Field Fail Rates</a:t>
            </a:r>
          </a:p>
          <a:p>
            <a:pPr marL="742950" marR="0" lvl="1" indent="-285750" algn="l" defTabSz="914400" rtl="0" eaLnBrk="0" fontAlgn="base" latinLnBrk="0" hangingPunct="0">
              <a:lnSpc>
                <a:spcPct val="90000"/>
              </a:lnSpc>
              <a:spcBef>
                <a:spcPct val="20000"/>
              </a:spcBef>
              <a:spcAft>
                <a:spcPct val="0"/>
              </a:spcAft>
              <a:buClrTx/>
              <a:buSzTx/>
              <a:buFont typeface="Wingdings" pitchFamily="2" charset="2"/>
              <a:buChar char="Ø"/>
              <a:tabLst/>
              <a:defRPr/>
            </a:pPr>
            <a:r>
              <a:rPr kumimoji="0" lang="en-GB" sz="1400" b="0" i="0" u="none" strike="noStrike" kern="0" cap="none" spc="0" normalizeH="0" baseline="0" noProof="0" dirty="0" smtClean="0">
                <a:ln>
                  <a:noFill/>
                </a:ln>
                <a:solidFill>
                  <a:srgbClr val="FF0000"/>
                </a:solidFill>
                <a:effectLst/>
                <a:uLnTx/>
                <a:uFillTx/>
                <a:latin typeface="Arial"/>
                <a:cs typeface="Times New Roman" pitchFamily="18" charset="0"/>
              </a:rPr>
              <a:t>How to predict and control Early Life Failure Rates using manufacturing data , Case Studies using the FREE Reliability Solutions calculation model  </a:t>
            </a:r>
          </a:p>
          <a:p>
            <a:pPr lvl="1">
              <a:lnSpc>
                <a:spcPct val="90000"/>
              </a:lnSpc>
              <a:spcBef>
                <a:spcPct val="0"/>
              </a:spcBef>
              <a:buFont typeface="Wingdings" panose="05000000000000000000" pitchFamily="2" charset="2"/>
              <a:buChar char="Ø"/>
              <a:defRPr/>
            </a:pPr>
            <a:endParaRPr lang="en-GB" sz="1200" kern="0" dirty="0">
              <a:solidFill>
                <a:srgbClr val="000099"/>
              </a:solidFill>
              <a:latin typeface="Arial" panose="020B0604020202020204" pitchFamily="34" charset="0"/>
              <a:cs typeface="Arial" panose="020B0604020202020204" pitchFamily="34" charset="0"/>
            </a:endParaRPr>
          </a:p>
          <a:p>
            <a:pPr marL="285750" indent="-285750">
              <a:lnSpc>
                <a:spcPct val="90000"/>
              </a:lnSpc>
              <a:spcBef>
                <a:spcPts val="438"/>
              </a:spcBef>
              <a:buSzPts val="1800"/>
              <a:buFont typeface="Wingdings" panose="05000000000000000000" pitchFamily="2" charset="2"/>
              <a:buChar char="§"/>
              <a:defRPr/>
            </a:pPr>
            <a:r>
              <a:rPr lang="en-GB" altLang="en-US" sz="1600" dirty="0">
                <a:solidFill>
                  <a:srgbClr val="000066"/>
                </a:solidFill>
                <a:latin typeface="Arial" panose="020B0604020202020204" pitchFamily="34" charset="0"/>
                <a:cs typeface="Arial" panose="020B0604020202020204" pitchFamily="34" charset="0"/>
              </a:rPr>
              <a:t>Electronic Sub-</a:t>
            </a:r>
            <a:r>
              <a:rPr lang="en-GB" altLang="en-US" sz="1600" dirty="0" err="1">
                <a:solidFill>
                  <a:srgbClr val="000066"/>
                </a:solidFill>
                <a:latin typeface="Arial" panose="020B0604020202020204" pitchFamily="34" charset="0"/>
                <a:cs typeface="Arial" panose="020B0604020202020204" pitchFamily="34" charset="0"/>
              </a:rPr>
              <a:t>Assy</a:t>
            </a:r>
            <a:r>
              <a:rPr lang="en-GB" altLang="en-US" sz="1600" dirty="0">
                <a:solidFill>
                  <a:srgbClr val="000066"/>
                </a:solidFill>
                <a:latin typeface="Arial" panose="020B0604020202020204" pitchFamily="34" charset="0"/>
                <a:cs typeface="Arial" panose="020B0604020202020204" pitchFamily="34" charset="0"/>
              </a:rPr>
              <a:t> Reliability Stress Testing     </a:t>
            </a:r>
            <a:r>
              <a:rPr lang="en-GB" altLang="en-US" sz="1600" i="1" dirty="0">
                <a:solidFill>
                  <a:srgbClr val="FF0000"/>
                </a:solidFill>
                <a:latin typeface="Arial" panose="020B0604020202020204" pitchFamily="34" charset="0"/>
                <a:cs typeface="Arial" panose="020B0604020202020204" pitchFamily="34" charset="0"/>
              </a:rPr>
              <a:t>Mod 7a</a:t>
            </a:r>
          </a:p>
          <a:p>
            <a:pPr lvl="1">
              <a:buFont typeface="Wingdings" panose="05000000000000000000" pitchFamily="2" charset="2"/>
              <a:buChar char="Ø"/>
              <a:defRPr/>
            </a:pPr>
            <a:r>
              <a:rPr lang="en-GB" altLang="en-US" sz="1400" dirty="0">
                <a:solidFill>
                  <a:srgbClr val="000066"/>
                </a:solidFill>
                <a:latin typeface="Arial" panose="020B0604020202020204" pitchFamily="34" charset="0"/>
                <a:cs typeface="Arial" panose="020B0604020202020204" pitchFamily="34" charset="0"/>
              </a:rPr>
              <a:t> Making Reliability more effective at Sub-</a:t>
            </a:r>
            <a:r>
              <a:rPr lang="en-GB" altLang="en-US" sz="1400" dirty="0" err="1">
                <a:solidFill>
                  <a:srgbClr val="000066"/>
                </a:solidFill>
                <a:latin typeface="Arial" panose="020B0604020202020204" pitchFamily="34" charset="0"/>
                <a:cs typeface="Arial" panose="020B0604020202020204" pitchFamily="34" charset="0"/>
              </a:rPr>
              <a:t>Assy</a:t>
            </a:r>
            <a:r>
              <a:rPr lang="en-GB" altLang="en-US" sz="1400" dirty="0">
                <a:solidFill>
                  <a:srgbClr val="000066"/>
                </a:solidFill>
                <a:latin typeface="Arial" panose="020B0604020202020204" pitchFamily="34" charset="0"/>
                <a:cs typeface="Arial" panose="020B0604020202020204" pitchFamily="34" charset="0"/>
              </a:rPr>
              <a:t> level</a:t>
            </a:r>
          </a:p>
          <a:p>
            <a:pPr lvl="1">
              <a:buFont typeface="Wingdings" panose="05000000000000000000" pitchFamily="2" charset="2"/>
              <a:buChar char="Ø"/>
              <a:defRPr/>
            </a:pPr>
            <a:r>
              <a:rPr lang="en-GB" altLang="en-US" sz="1400" dirty="0">
                <a:solidFill>
                  <a:srgbClr val="000066"/>
                </a:solidFill>
                <a:latin typeface="Arial" panose="020B0604020202020204" pitchFamily="34" charset="0"/>
                <a:cs typeface="Arial" panose="020B0604020202020204" pitchFamily="34" charset="0"/>
              </a:rPr>
              <a:t> How to Accelerate Failures by stress testing at PCBA levels to drive FAST, EFFECTIVE, LOW COST  Reliability Testing that provides FAST RESULTS – Control Board and Power board case </a:t>
            </a:r>
            <a:r>
              <a:rPr lang="en-GB" altLang="en-US" sz="1400" dirty="0" smtClean="0">
                <a:solidFill>
                  <a:srgbClr val="000066"/>
                </a:solidFill>
                <a:latin typeface="Arial" panose="020B0604020202020204" pitchFamily="34" charset="0"/>
                <a:cs typeface="Arial" panose="020B0604020202020204" pitchFamily="34" charset="0"/>
              </a:rPr>
              <a:t>studies</a:t>
            </a:r>
            <a:endParaRPr lang="en-GB" altLang="en-US" sz="1400" dirty="0">
              <a:solidFill>
                <a:srgbClr val="000066"/>
              </a:solidFill>
              <a:latin typeface="Arial" panose="020B0604020202020204" pitchFamily="34" charset="0"/>
              <a:cs typeface="Arial" panose="020B0604020202020204" pitchFamily="34" charset="0"/>
            </a:endParaRPr>
          </a:p>
          <a:p>
            <a:pPr>
              <a:buFont typeface="Wingdings" panose="05000000000000000000" pitchFamily="2" charset="2"/>
              <a:buChar char="§"/>
              <a:defRPr/>
            </a:pPr>
            <a:r>
              <a:rPr lang="en-GB" altLang="en-US" sz="1600" dirty="0" smtClean="0">
                <a:solidFill>
                  <a:srgbClr val="000066"/>
                </a:solidFill>
                <a:latin typeface="Arial" panose="020B0604020202020204" pitchFamily="34" charset="0"/>
                <a:cs typeface="Arial" panose="020B0604020202020204" pitchFamily="34" charset="0"/>
              </a:rPr>
              <a:t>The </a:t>
            </a:r>
            <a:r>
              <a:rPr lang="en-GB" altLang="en-US" sz="1600" dirty="0">
                <a:solidFill>
                  <a:srgbClr val="000066"/>
                </a:solidFill>
                <a:latin typeface="Arial" panose="020B0604020202020204" pitchFamily="34" charset="0"/>
                <a:cs typeface="Arial" panose="020B0604020202020204" pitchFamily="34" charset="0"/>
              </a:rPr>
              <a:t>benefits of Sequential Reliability Stress Testing and how gradual cumulative stress testing finds </a:t>
            </a:r>
            <a:r>
              <a:rPr lang="en-GB" altLang="en-US" sz="1600" dirty="0" smtClean="0">
                <a:solidFill>
                  <a:srgbClr val="000066"/>
                </a:solidFill>
                <a:latin typeface="Arial" panose="020B0604020202020204" pitchFamily="34" charset="0"/>
                <a:cs typeface="Arial" panose="020B0604020202020204" pitchFamily="34" charset="0"/>
              </a:rPr>
              <a:t>more </a:t>
            </a:r>
            <a:r>
              <a:rPr lang="en-GB" altLang="en-US" sz="1600" dirty="0">
                <a:solidFill>
                  <a:srgbClr val="000066"/>
                </a:solidFill>
                <a:latin typeface="Arial" panose="020B0604020202020204" pitchFamily="34" charset="0"/>
                <a:cs typeface="Arial" panose="020B0604020202020204" pitchFamily="34" charset="0"/>
              </a:rPr>
              <a:t>‘real’ defects </a:t>
            </a:r>
            <a:r>
              <a:rPr lang="en-GB" altLang="en-US" sz="1600" dirty="0" smtClean="0">
                <a:solidFill>
                  <a:srgbClr val="000066"/>
                </a:solidFill>
                <a:latin typeface="Arial" panose="020B0604020202020204" pitchFamily="34" charset="0"/>
                <a:cs typeface="Arial" panose="020B0604020202020204" pitchFamily="34" charset="0"/>
              </a:rPr>
              <a:t> </a:t>
            </a:r>
            <a:r>
              <a:rPr lang="en-GB" altLang="en-US" sz="1600" i="1" dirty="0" smtClean="0">
                <a:solidFill>
                  <a:srgbClr val="FF0000"/>
                </a:solidFill>
                <a:latin typeface="Arial" panose="020B0604020202020204" pitchFamily="34" charset="0"/>
                <a:cs typeface="Arial" panose="020B0604020202020204" pitchFamily="34" charset="0"/>
              </a:rPr>
              <a:t>Mod </a:t>
            </a:r>
            <a:r>
              <a:rPr lang="en-GB" altLang="en-US" sz="1600" i="1" dirty="0">
                <a:solidFill>
                  <a:srgbClr val="FF0000"/>
                </a:solidFill>
                <a:latin typeface="Arial" panose="020B0604020202020204" pitchFamily="34" charset="0"/>
                <a:cs typeface="Arial" panose="020B0604020202020204" pitchFamily="34" charset="0"/>
              </a:rPr>
              <a:t>7b</a:t>
            </a:r>
            <a:endParaRPr lang="en-GB" altLang="en-US" sz="1600" dirty="0">
              <a:solidFill>
                <a:srgbClr val="FF0000"/>
              </a:solidFill>
              <a:latin typeface="Arial" panose="020B0604020202020204" pitchFamily="34" charset="0"/>
              <a:cs typeface="Arial" panose="020B0604020202020204" pitchFamily="34" charset="0"/>
            </a:endParaRPr>
          </a:p>
          <a:p>
            <a:pPr lvl="1">
              <a:buFont typeface="Wingdings" panose="05000000000000000000" pitchFamily="2" charset="2"/>
              <a:buChar char="Ø"/>
              <a:defRPr/>
            </a:pPr>
            <a:r>
              <a:rPr lang="en-GB" altLang="en-US" sz="1400" dirty="0">
                <a:solidFill>
                  <a:srgbClr val="000066"/>
                </a:solidFill>
                <a:latin typeface="Arial" panose="020B0604020202020204" pitchFamily="34" charset="0"/>
                <a:cs typeface="Arial" panose="020B0604020202020204" pitchFamily="34" charset="0"/>
              </a:rPr>
              <a:t>LCD Panel Accelerated Stress Testing using a more effective sequential stress test approach with failure rate prediction modelling</a:t>
            </a:r>
            <a:endParaRPr lang="en-GB" altLang="en-US" sz="1600" i="1" dirty="0">
              <a:solidFill>
                <a:srgbClr val="000066"/>
              </a:solidFill>
              <a:latin typeface="Arial" panose="020B0604020202020204" pitchFamily="34" charset="0"/>
              <a:cs typeface="Arial" panose="020B0604020202020204" pitchFamily="34" charset="0"/>
            </a:endParaRPr>
          </a:p>
          <a:p>
            <a:pPr lvl="1">
              <a:buFont typeface="Wingdings" panose="05000000000000000000" pitchFamily="2" charset="2"/>
              <a:buChar char="Ø"/>
              <a:defRPr/>
            </a:pPr>
            <a:endParaRPr lang="en-GB" altLang="en-US" sz="1400" dirty="0">
              <a:solidFill>
                <a:srgbClr val="000066"/>
              </a:solidFill>
              <a:latin typeface="Arial" panose="020B0604020202020204" pitchFamily="34" charset="0"/>
              <a:cs typeface="Arial" panose="020B0604020202020204" pitchFamily="34" charset="0"/>
            </a:endParaRPr>
          </a:p>
          <a:p>
            <a:pPr>
              <a:lnSpc>
                <a:spcPct val="90000"/>
              </a:lnSpc>
              <a:spcBef>
                <a:spcPct val="0"/>
              </a:spcBef>
              <a:buFont typeface="Wingdings" panose="05000000000000000000" pitchFamily="2" charset="2"/>
              <a:buChar char="§"/>
              <a:defRPr/>
            </a:pPr>
            <a:endParaRPr lang="en-GB" sz="1600" dirty="0" smtClean="0">
              <a:solidFill>
                <a:srgbClr val="000099"/>
              </a:solidFill>
              <a:latin typeface="Arial" panose="020B0604020202020204" pitchFamily="34" charset="0"/>
              <a:cs typeface="Arial" panose="020B0604020202020204" pitchFamily="34" charset="0"/>
            </a:endParaRPr>
          </a:p>
          <a:p>
            <a:pPr lvl="1">
              <a:lnSpc>
                <a:spcPct val="90000"/>
              </a:lnSpc>
              <a:spcBef>
                <a:spcPct val="0"/>
              </a:spcBef>
              <a:buFont typeface="Wingdings" panose="05000000000000000000" pitchFamily="2" charset="2"/>
              <a:buChar char="Ø"/>
              <a:defRPr/>
            </a:pPr>
            <a:endParaRPr lang="en-GB" sz="1400" dirty="0">
              <a:solidFill>
                <a:schemeClr val="accent1">
                  <a:lumMod val="50000"/>
                </a:schemeClr>
              </a:solidFill>
              <a:latin typeface="Arial" panose="020B0604020202020204" pitchFamily="34" charset="0"/>
              <a:cs typeface="Arial" panose="020B0604020202020204" pitchFamily="34" charset="0"/>
            </a:endParaRPr>
          </a:p>
          <a:p>
            <a:pPr lvl="1">
              <a:lnSpc>
                <a:spcPct val="90000"/>
              </a:lnSpc>
              <a:spcBef>
                <a:spcPct val="0"/>
              </a:spcBef>
              <a:buFont typeface="Wingdings" panose="05000000000000000000" pitchFamily="2" charset="2"/>
              <a:buChar char="Ø"/>
              <a:defRPr/>
            </a:pPr>
            <a:endParaRPr lang="en-GB" sz="1400" dirty="0" smtClean="0">
              <a:solidFill>
                <a:srgbClr val="333399"/>
              </a:solidFill>
              <a:latin typeface="Arial" charset="0"/>
              <a:cs typeface="Times New Roman" pitchFamily="18" charset="0"/>
            </a:endParaRPr>
          </a:p>
          <a:p>
            <a:pPr>
              <a:lnSpc>
                <a:spcPct val="90000"/>
              </a:lnSpc>
              <a:spcBef>
                <a:spcPct val="0"/>
              </a:spcBef>
              <a:buFont typeface="Wingdings" panose="05000000000000000000" pitchFamily="2" charset="2"/>
              <a:buChar char="§"/>
              <a:defRPr/>
            </a:pPr>
            <a:endParaRPr lang="en-GB" sz="1600" dirty="0">
              <a:solidFill>
                <a:srgbClr val="333399"/>
              </a:solidFill>
              <a:latin typeface="Arial" charset="0"/>
              <a:cs typeface="Times New Roman" pitchFamily="18" charset="0"/>
            </a:endParaRPr>
          </a:p>
          <a:p>
            <a:pPr lvl="1">
              <a:lnSpc>
                <a:spcPct val="90000"/>
              </a:lnSpc>
              <a:spcBef>
                <a:spcPct val="0"/>
              </a:spcBef>
              <a:buFont typeface="Wingdings" panose="05000000000000000000" pitchFamily="2" charset="2"/>
              <a:buChar char="Ø"/>
              <a:defRPr/>
            </a:pPr>
            <a:endParaRPr lang="en-GB" sz="1400" dirty="0">
              <a:solidFill>
                <a:srgbClr val="333399"/>
              </a:solidFill>
              <a:latin typeface="Arial" charset="0"/>
              <a:cs typeface="Times New Roman" pitchFamily="18" charset="0"/>
            </a:endParaRPr>
          </a:p>
          <a:p>
            <a:pPr marL="342900" lvl="1" indent="-342900" eaLnBrk="1" hangingPunct="1">
              <a:lnSpc>
                <a:spcPct val="90000"/>
              </a:lnSpc>
              <a:buFontTx/>
              <a:buChar char="•"/>
              <a:defRPr/>
            </a:pPr>
            <a:endParaRPr lang="en-GB" sz="1600" kern="0" dirty="0">
              <a:solidFill>
                <a:srgbClr val="333399"/>
              </a:solidFill>
              <a:latin typeface="Arial"/>
              <a:cs typeface="Times New Roman" pitchFamily="18" charset="0"/>
            </a:endParaRPr>
          </a:p>
          <a:p>
            <a:pPr marL="740664" marR="0" lvl="0" indent="-283464" algn="l" defTabSz="914400" rtl="0" eaLnBrk="1" fontAlgn="base" latinLnBrk="0" hangingPunct="1">
              <a:lnSpc>
                <a:spcPct val="90000"/>
              </a:lnSpc>
              <a:spcBef>
                <a:spcPts val="384"/>
              </a:spcBef>
              <a:spcAft>
                <a:spcPts val="0"/>
              </a:spcAft>
              <a:buClrTx/>
              <a:buSzTx/>
              <a:buFont typeface="Wingdings" pitchFamily="2" charset="2"/>
              <a:buChar char="Ø"/>
              <a:tabLst/>
              <a:defRPr/>
            </a:pPr>
            <a:endParaRPr kumimoji="0" lang="en-GB" sz="1600" b="0" i="0" u="none" strike="noStrike" kern="0" cap="none" spc="0" normalizeH="0" baseline="0" noProof="0" dirty="0" smtClean="0">
              <a:ln>
                <a:noFill/>
              </a:ln>
              <a:solidFill>
                <a:srgbClr val="000000"/>
              </a:solidFill>
              <a:effectLst/>
              <a:uLnTx/>
              <a:uFillTx/>
              <a:latin typeface="Arial"/>
              <a:ea typeface="+mn-ea"/>
              <a:cs typeface="+mn-cs"/>
            </a:endParaRPr>
          </a:p>
          <a:p>
            <a:pPr marL="1140714" marR="0" lvl="1" indent="-283464" algn="l" defTabSz="914400" rtl="0" eaLnBrk="1" fontAlgn="base" latinLnBrk="0" hangingPunct="1">
              <a:lnSpc>
                <a:spcPct val="90000"/>
              </a:lnSpc>
              <a:spcBef>
                <a:spcPts val="384"/>
              </a:spcBef>
              <a:spcAft>
                <a:spcPts val="0"/>
              </a:spcAft>
              <a:buClrTx/>
              <a:buSzTx/>
              <a:buFont typeface="Courier New" pitchFamily="49" charset="0"/>
              <a:buChar char="o"/>
              <a:tabLst/>
              <a:defRPr/>
            </a:pPr>
            <a:endParaRPr kumimoji="0" lang="en-GB" sz="1600" b="0" i="0" u="none" strike="noStrike" kern="0" cap="none" spc="0" normalizeH="0" baseline="0" noProof="0" dirty="0" smtClean="0">
              <a:ln>
                <a:noFill/>
              </a:ln>
              <a:solidFill>
                <a:srgbClr val="FF0000"/>
              </a:solidFill>
              <a:effectLst/>
              <a:uLnTx/>
              <a:uFillTx/>
              <a:latin typeface="Arial"/>
              <a:cs typeface="Times New Roman"/>
            </a:endParaRPr>
          </a:p>
          <a:p>
            <a:pPr marL="342900" marR="0" lvl="0" indent="-342900" algn="l" defTabSz="914400" rtl="0" eaLnBrk="1" fontAlgn="base" latinLnBrk="0" hangingPunct="1">
              <a:lnSpc>
                <a:spcPct val="90000"/>
              </a:lnSpc>
              <a:spcBef>
                <a:spcPct val="20000"/>
              </a:spcBef>
              <a:spcAft>
                <a:spcPct val="0"/>
              </a:spcAft>
              <a:buClrTx/>
              <a:buSzTx/>
              <a:buFontTx/>
              <a:buChar char="•"/>
              <a:tabLst/>
              <a:defRPr/>
            </a:pPr>
            <a:endParaRPr kumimoji="0" lang="en-GB" sz="1600" b="0" i="0" u="none" strike="noStrike" kern="0" cap="none" spc="0" normalizeH="0" baseline="0" noProof="0" dirty="0" smtClean="0">
              <a:ln>
                <a:noFill/>
              </a:ln>
              <a:solidFill>
                <a:srgbClr val="333399"/>
              </a:solidFill>
              <a:effectLst/>
              <a:uLnTx/>
              <a:uFillTx/>
              <a:latin typeface="Arial"/>
              <a:ea typeface="+mn-ea"/>
              <a:cs typeface="Times New Roman" pitchFamily="18" charset="0"/>
            </a:endParaRPr>
          </a:p>
          <a:p>
            <a:pPr marL="740664" marR="0" lvl="0" indent="-283464" algn="l" defTabSz="914400" rtl="0" eaLnBrk="1" fontAlgn="base" latinLnBrk="0" hangingPunct="1">
              <a:lnSpc>
                <a:spcPct val="90000"/>
              </a:lnSpc>
              <a:spcBef>
                <a:spcPts val="384"/>
              </a:spcBef>
              <a:spcAft>
                <a:spcPts val="0"/>
              </a:spcAft>
              <a:buClrTx/>
              <a:buSzTx/>
              <a:buFont typeface="Courier New" pitchFamily="49" charset="0"/>
              <a:buChar char="o"/>
              <a:tabLst/>
              <a:defRPr/>
            </a:pPr>
            <a:endParaRPr kumimoji="0" lang="en-GB" sz="1600" b="0" i="0" u="none" strike="noStrike" kern="0" cap="none" spc="0" normalizeH="0" baseline="0" noProof="0" dirty="0" smtClean="0">
              <a:ln>
                <a:noFill/>
              </a:ln>
              <a:solidFill>
                <a:srgbClr val="FF0000"/>
              </a:solidFill>
              <a:effectLst/>
              <a:uLnTx/>
              <a:uFillTx/>
              <a:latin typeface="Arial"/>
              <a:ea typeface="+mn-ea"/>
              <a:cs typeface="Times New Roman"/>
            </a:endParaRPr>
          </a:p>
          <a:p>
            <a:pPr marL="740664" marR="0" lvl="0" indent="-283464" algn="l" defTabSz="914400" rtl="0" eaLnBrk="1" fontAlgn="base" latinLnBrk="0" hangingPunct="1">
              <a:lnSpc>
                <a:spcPct val="90000"/>
              </a:lnSpc>
              <a:spcBef>
                <a:spcPts val="384"/>
              </a:spcBef>
              <a:spcAft>
                <a:spcPts val="0"/>
              </a:spcAft>
              <a:buClrTx/>
              <a:buSzTx/>
              <a:buFontTx/>
              <a:buChar char="•"/>
              <a:tabLst/>
              <a:defRPr/>
            </a:pPr>
            <a:endParaRPr kumimoji="0" lang="en-GB" sz="1600" b="0" i="0" u="none" strike="noStrike" kern="0" cap="none" spc="0" normalizeH="0" baseline="0" noProof="0" dirty="0" smtClean="0">
              <a:ln>
                <a:noFill/>
              </a:ln>
              <a:solidFill>
                <a:srgbClr val="000000"/>
              </a:solidFill>
              <a:effectLst/>
              <a:uLnTx/>
              <a:uFillTx/>
              <a:latin typeface="Arial"/>
              <a:ea typeface="+mn-ea"/>
              <a:cs typeface="+mn-cs"/>
            </a:endParaRPr>
          </a:p>
          <a:p>
            <a:pPr marL="342900" marR="0" lvl="0" indent="-342900" algn="l" defTabSz="914400" rtl="0" eaLnBrk="1" fontAlgn="base" latinLnBrk="0" hangingPunct="1">
              <a:lnSpc>
                <a:spcPct val="100000"/>
              </a:lnSpc>
              <a:spcBef>
                <a:spcPct val="20000"/>
              </a:spcBef>
              <a:spcAft>
                <a:spcPct val="0"/>
              </a:spcAft>
              <a:buClrTx/>
              <a:buSzTx/>
              <a:buFontTx/>
              <a:buChar char="•"/>
              <a:tabLst/>
              <a:defRPr/>
            </a:pPr>
            <a:endParaRPr kumimoji="0" lang="en-GB" sz="2400" b="0" i="0" u="none" strike="noStrike" kern="0" cap="none" spc="0" normalizeH="0" baseline="0" noProof="0" dirty="0" smtClean="0">
              <a:ln>
                <a:noFill/>
              </a:ln>
              <a:solidFill>
                <a:srgbClr val="333399"/>
              </a:solidFill>
              <a:effectLst/>
              <a:uLnTx/>
              <a:uFillTx/>
              <a:latin typeface="Arial"/>
              <a:ea typeface="+mn-ea"/>
              <a:cs typeface="Times New Roman" pitchFamily="18" charset="0"/>
            </a:endParaRPr>
          </a:p>
          <a:p>
            <a:pPr marL="742950" marR="0" lvl="1" indent="-285750" algn="l" defTabSz="914400" rtl="0" eaLnBrk="1" fontAlgn="base" latinLnBrk="0" hangingPunct="1">
              <a:lnSpc>
                <a:spcPct val="90000"/>
              </a:lnSpc>
              <a:spcBef>
                <a:spcPct val="20000"/>
              </a:spcBef>
              <a:spcAft>
                <a:spcPct val="0"/>
              </a:spcAft>
              <a:buClrTx/>
              <a:buSzTx/>
              <a:buFontTx/>
              <a:buChar char="–"/>
              <a:tabLst/>
              <a:defRPr/>
            </a:pPr>
            <a:endParaRPr kumimoji="0" lang="en-GB" sz="1600" b="0" i="0" u="none" strike="noStrike" kern="0" cap="none" spc="0" normalizeH="0" baseline="0" noProof="0" dirty="0" smtClean="0">
              <a:ln>
                <a:noFill/>
              </a:ln>
              <a:solidFill>
                <a:srgbClr val="333399"/>
              </a:solidFill>
              <a:effectLst/>
              <a:uLnTx/>
              <a:uFillTx/>
              <a:latin typeface="Arial"/>
              <a:cs typeface="Times New Roman" pitchFamily="18" charset="0"/>
            </a:endParaRPr>
          </a:p>
          <a:p>
            <a:pPr marL="1143000" marR="0" lvl="2" indent="-228600" algn="l" defTabSz="914400" rtl="0" eaLnBrk="1" fontAlgn="base" latinLnBrk="0" hangingPunct="1">
              <a:lnSpc>
                <a:spcPct val="100000"/>
              </a:lnSpc>
              <a:spcBef>
                <a:spcPct val="20000"/>
              </a:spcBef>
              <a:spcAft>
                <a:spcPct val="0"/>
              </a:spcAft>
              <a:buClrTx/>
              <a:buSzTx/>
              <a:buFontTx/>
              <a:buChar char="•"/>
              <a:tabLst/>
              <a:defRPr/>
            </a:pPr>
            <a:endParaRPr kumimoji="0" lang="en-GB" sz="1600" b="0" i="0" u="none" strike="noStrike" kern="0" cap="none" spc="0" normalizeH="0" baseline="0" noProof="0" dirty="0" smtClean="0">
              <a:ln>
                <a:noFill/>
              </a:ln>
              <a:solidFill>
                <a:srgbClr val="333399"/>
              </a:solidFill>
              <a:effectLst/>
              <a:uLnTx/>
              <a:uFillTx/>
              <a:latin typeface="Arial"/>
              <a:cs typeface="Times New Roman" pitchFamily="18" charset="0"/>
            </a:endParaRPr>
          </a:p>
          <a:p>
            <a:pPr marL="1143000" marR="0" lvl="2" indent="-228600" algn="l" defTabSz="914400" rtl="0" eaLnBrk="1" fontAlgn="base" latinLnBrk="0" hangingPunct="1">
              <a:lnSpc>
                <a:spcPct val="90000"/>
              </a:lnSpc>
              <a:spcBef>
                <a:spcPct val="20000"/>
              </a:spcBef>
              <a:spcAft>
                <a:spcPct val="0"/>
              </a:spcAft>
              <a:buClrTx/>
              <a:buSzTx/>
              <a:buFontTx/>
              <a:buChar char="•"/>
              <a:tabLst/>
              <a:defRPr/>
            </a:pPr>
            <a:endParaRPr kumimoji="0" lang="en-GB" sz="2400" b="0" i="0" u="none" strike="noStrike" kern="0" cap="none" spc="0" normalizeH="0" baseline="0" noProof="0" dirty="0" smtClean="0">
              <a:ln>
                <a:noFill/>
              </a:ln>
              <a:solidFill>
                <a:srgbClr val="333399"/>
              </a:solidFill>
              <a:effectLst/>
              <a:uLnTx/>
              <a:uFillTx/>
              <a:latin typeface="Arial"/>
              <a:cs typeface="Times New Roman" pitchFamily="18" charset="0"/>
            </a:endParaRPr>
          </a:p>
          <a:p>
            <a:pPr marL="742950" marR="0" lvl="1" indent="-285750" algn="l" defTabSz="914400" rtl="0" eaLnBrk="1" fontAlgn="base" latinLnBrk="0" hangingPunct="1">
              <a:lnSpc>
                <a:spcPct val="100000"/>
              </a:lnSpc>
              <a:spcBef>
                <a:spcPct val="20000"/>
              </a:spcBef>
              <a:spcAft>
                <a:spcPct val="0"/>
              </a:spcAft>
              <a:buClrTx/>
              <a:buSzTx/>
              <a:buFontTx/>
              <a:buChar char="–"/>
              <a:tabLst/>
              <a:defRPr/>
            </a:pPr>
            <a:endParaRPr kumimoji="0" lang="en-GB" sz="1800" b="0" i="0" u="none" strike="noStrike" kern="0" cap="none" spc="0" normalizeH="0" baseline="0" noProof="0" dirty="0" smtClean="0">
              <a:ln>
                <a:noFill/>
              </a:ln>
              <a:solidFill>
                <a:srgbClr val="333399"/>
              </a:solidFill>
              <a:effectLst/>
              <a:uLnTx/>
              <a:uFillTx/>
              <a:latin typeface="Arial"/>
              <a:cs typeface="Times New Roman" pitchFamily="18" charset="0"/>
            </a:endParaRPr>
          </a:p>
          <a:p>
            <a:pPr marL="742950" marR="0" lvl="1" indent="-285750" algn="l" defTabSz="914400" rtl="0" eaLnBrk="1" fontAlgn="base" latinLnBrk="0" hangingPunct="1">
              <a:lnSpc>
                <a:spcPct val="100000"/>
              </a:lnSpc>
              <a:spcBef>
                <a:spcPct val="20000"/>
              </a:spcBef>
              <a:spcAft>
                <a:spcPct val="0"/>
              </a:spcAft>
              <a:buClrTx/>
              <a:buSzTx/>
              <a:buFontTx/>
              <a:buChar char="–"/>
              <a:tabLst/>
              <a:defRPr/>
            </a:pPr>
            <a:endParaRPr kumimoji="0" lang="en-GB" sz="2000" b="0" i="0" u="none" strike="noStrike" kern="0" cap="none" spc="0" normalizeH="0" baseline="0" noProof="0" dirty="0" smtClean="0">
              <a:ln>
                <a:noFill/>
              </a:ln>
              <a:solidFill>
                <a:srgbClr val="333399"/>
              </a:solidFill>
              <a:effectLst/>
              <a:uLnTx/>
              <a:uFillTx/>
              <a:latin typeface="Arial"/>
              <a:cs typeface="Times New Roman" pitchFamily="18" charset="0"/>
            </a:endParaRPr>
          </a:p>
          <a:p>
            <a:pPr marL="742950" marR="0" lvl="1" indent="-285750" algn="l" defTabSz="914400" rtl="0" eaLnBrk="1" fontAlgn="base" latinLnBrk="0" hangingPunct="1">
              <a:lnSpc>
                <a:spcPct val="100000"/>
              </a:lnSpc>
              <a:spcBef>
                <a:spcPct val="20000"/>
              </a:spcBef>
              <a:spcAft>
                <a:spcPct val="0"/>
              </a:spcAft>
              <a:buClrTx/>
              <a:buSzTx/>
              <a:buFontTx/>
              <a:buChar char="–"/>
              <a:tabLst/>
              <a:defRPr/>
            </a:pPr>
            <a:endParaRPr kumimoji="0" lang="en-GB" sz="2000" b="0" i="0" u="none" strike="noStrike" kern="0" cap="none" spc="0" normalizeH="0" baseline="0" noProof="0" dirty="0" smtClean="0">
              <a:ln>
                <a:noFill/>
              </a:ln>
              <a:solidFill>
                <a:srgbClr val="333399"/>
              </a:solidFill>
              <a:effectLst/>
              <a:uLnTx/>
              <a:uFillTx/>
              <a:latin typeface="Arial"/>
              <a:cs typeface="Times New Roman" pitchFamily="18" charset="0"/>
            </a:endParaRPr>
          </a:p>
          <a:p>
            <a:pPr marL="742950" marR="0" lvl="1" indent="-285750" algn="l" defTabSz="914400" rtl="0" eaLnBrk="1" fontAlgn="base" latinLnBrk="0" hangingPunct="1">
              <a:lnSpc>
                <a:spcPct val="100000"/>
              </a:lnSpc>
              <a:spcBef>
                <a:spcPct val="20000"/>
              </a:spcBef>
              <a:spcAft>
                <a:spcPct val="0"/>
              </a:spcAft>
              <a:buClrTx/>
              <a:buSzTx/>
              <a:buFontTx/>
              <a:buChar char="–"/>
              <a:tabLst/>
              <a:defRPr/>
            </a:pPr>
            <a:endParaRPr kumimoji="0" lang="en-GB" sz="2400" b="0" i="0" u="none" strike="noStrike" kern="0" cap="none" spc="0" normalizeH="0" baseline="0" noProof="0" dirty="0" smtClean="0">
              <a:ln>
                <a:noFill/>
              </a:ln>
              <a:solidFill>
                <a:srgbClr val="333399"/>
              </a:solidFill>
              <a:effectLst/>
              <a:uLnTx/>
              <a:uFillTx/>
              <a:latin typeface="Arial"/>
              <a:cs typeface="Times New Roman" pitchFamily="18" charset="0"/>
            </a:endParaRPr>
          </a:p>
          <a:p>
            <a:pPr marL="342900" marR="0" lvl="0" indent="-342900" algn="l" defTabSz="914400" rtl="0" eaLnBrk="1" fontAlgn="base" latinLnBrk="0" hangingPunct="1">
              <a:lnSpc>
                <a:spcPct val="100000"/>
              </a:lnSpc>
              <a:spcBef>
                <a:spcPct val="20000"/>
              </a:spcBef>
              <a:spcAft>
                <a:spcPct val="0"/>
              </a:spcAft>
              <a:buClrTx/>
              <a:buSzTx/>
              <a:buFontTx/>
              <a:buChar char="•"/>
              <a:tabLst/>
              <a:defRPr/>
            </a:pPr>
            <a:endParaRPr kumimoji="0" lang="en-GB" sz="2400" b="0" i="0" u="none" strike="noStrike" kern="0" cap="none" spc="0" normalizeH="0" baseline="0" noProof="0" dirty="0" smtClean="0">
              <a:ln>
                <a:noFill/>
              </a:ln>
              <a:solidFill>
                <a:srgbClr val="333399"/>
              </a:solidFill>
              <a:effectLst/>
              <a:uLnTx/>
              <a:uFillTx/>
              <a:latin typeface="Arial"/>
              <a:ea typeface="+mn-ea"/>
              <a:cs typeface="Times New Roman" pitchFamily="18" charset="0"/>
            </a:endParaRPr>
          </a:p>
          <a:p>
            <a:pPr marL="342900" marR="0" lvl="0" indent="-342900" algn="l" defTabSz="914400" rtl="0" eaLnBrk="1" fontAlgn="base" latinLnBrk="0" hangingPunct="1">
              <a:lnSpc>
                <a:spcPct val="100000"/>
              </a:lnSpc>
              <a:spcBef>
                <a:spcPct val="20000"/>
              </a:spcBef>
              <a:spcAft>
                <a:spcPct val="0"/>
              </a:spcAft>
              <a:buClrTx/>
              <a:buSzTx/>
              <a:buFontTx/>
              <a:buChar char="•"/>
              <a:tabLst/>
              <a:defRPr/>
            </a:pPr>
            <a:endParaRPr kumimoji="0" lang="en-GB" sz="2000" b="1" i="0" u="none" strike="noStrike" kern="0" cap="none" spc="0" normalizeH="0" baseline="0" noProof="0" dirty="0" smtClean="0">
              <a:ln>
                <a:noFill/>
              </a:ln>
              <a:solidFill>
                <a:srgbClr val="333399"/>
              </a:solidFill>
              <a:effectLst/>
              <a:uLnTx/>
              <a:uFillTx/>
              <a:latin typeface="Arial"/>
              <a:ea typeface="+mn-ea"/>
              <a:cs typeface="Times New Roman" pitchFamily="18" charset="0"/>
            </a:endParaRPr>
          </a:p>
          <a:p>
            <a:pPr marL="342900" marR="0" lvl="0" indent="-342900" algn="l" defTabSz="914400" rtl="0" eaLnBrk="1" fontAlgn="base" latinLnBrk="0" hangingPunct="1">
              <a:lnSpc>
                <a:spcPct val="100000"/>
              </a:lnSpc>
              <a:spcBef>
                <a:spcPct val="20000"/>
              </a:spcBef>
              <a:spcAft>
                <a:spcPct val="0"/>
              </a:spcAft>
              <a:buClrTx/>
              <a:buSzTx/>
              <a:buFontTx/>
              <a:buNone/>
              <a:tabLst/>
              <a:defRPr/>
            </a:pPr>
            <a:endParaRPr kumimoji="0" lang="en-GB" sz="2000" b="0" i="0" u="sng" strike="noStrike" kern="0" cap="none" spc="0" normalizeH="0" baseline="0" noProof="0" dirty="0" smtClean="0">
              <a:ln>
                <a:noFill/>
              </a:ln>
              <a:solidFill>
                <a:srgbClr val="333399"/>
              </a:solidFill>
              <a:effectLst/>
              <a:uLnTx/>
              <a:uFillTx/>
              <a:latin typeface="Arial"/>
              <a:ea typeface="+mn-ea"/>
              <a:cs typeface="+mn-cs"/>
            </a:endParaRPr>
          </a:p>
        </p:txBody>
      </p:sp>
      <p:sp>
        <p:nvSpPr>
          <p:cNvPr id="13" name="Date Placeholder 1"/>
          <p:cNvSpPr>
            <a:spLocks noGrp="1"/>
          </p:cNvSpPr>
          <p:nvPr>
            <p:ph type="dt" sz="quarter" idx="10"/>
          </p:nvPr>
        </p:nvSpPr>
        <p:spPr>
          <a:xfrm>
            <a:off x="8097158" y="6548063"/>
            <a:ext cx="4546600" cy="30374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000">
                <a:solidFill>
                  <a:schemeClr val="tx1"/>
                </a:solidFill>
                <a:latin typeface="Arial" charset="0"/>
              </a:defRPr>
            </a:lvl1pPr>
            <a:lvl2pPr marL="742950" indent="-285750">
              <a:spcBef>
                <a:spcPct val="20000"/>
              </a:spcBef>
              <a:buChar char="–"/>
              <a:defRPr sz="2000">
                <a:solidFill>
                  <a:schemeClr val="tx1"/>
                </a:solidFill>
                <a:latin typeface="Arial" charset="0"/>
              </a:defRPr>
            </a:lvl2pPr>
            <a:lvl3pPr marL="1143000" indent="-228600">
              <a:spcBef>
                <a:spcPct val="20000"/>
              </a:spcBef>
              <a:buFont typeface="Arial" charset="0"/>
              <a:buChar char="▪"/>
              <a:defRPr sz="2000">
                <a:solidFill>
                  <a:schemeClr val="tx1"/>
                </a:solidFill>
                <a:latin typeface="Arial" charset="0"/>
              </a:defRPr>
            </a:lvl3pPr>
            <a:lvl4pPr marL="1600200" indent="-228600">
              <a:spcBef>
                <a:spcPct val="20000"/>
              </a:spcBef>
              <a:buFont typeface="Arial" charset="0"/>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GB" altLang="en-US" sz="1200" dirty="0"/>
              <a:t>Copyright © </a:t>
            </a:r>
            <a:r>
              <a:rPr lang="en-GB" altLang="en-US" sz="1200" dirty="0" smtClean="0"/>
              <a:t>2019 </a:t>
            </a:r>
            <a:r>
              <a:rPr lang="en-GB" altLang="en-US" sz="1200" dirty="0"/>
              <a:t>reliability solutions all rights reserved</a:t>
            </a:r>
          </a:p>
        </p:txBody>
      </p:sp>
    </p:spTree>
    <p:extLst>
      <p:ext uri="{BB962C8B-B14F-4D97-AF65-F5344CB8AC3E}">
        <p14:creationId xmlns:p14="http://schemas.microsoft.com/office/powerpoint/2010/main" val="217413182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extLst>
              <a:ext uri="{28A0092B-C50C-407E-A947-70E740481C1C}">
                <a14:useLocalDpi xmlns:a14="http://schemas.microsoft.com/office/drawing/2010/main" val="0"/>
              </a:ext>
            </a:extLst>
          </a:blip>
          <a:srcRect l="4836" t="27851" r="4771" b="28509"/>
          <a:stretch/>
        </p:blipFill>
        <p:spPr>
          <a:xfrm>
            <a:off x="109590" y="6238802"/>
            <a:ext cx="1082602" cy="467327"/>
          </a:xfrm>
          <a:prstGeom prst="ellipse">
            <a:avLst/>
          </a:prstGeom>
          <a:ln w="190500" cap="rnd">
            <a:noFill/>
            <a:prstDash val="solid"/>
          </a:ln>
          <a:effectLst>
            <a:outerShdw blurRad="127000" algn="bl" rotWithShape="0">
              <a:srgbClr val="000000"/>
            </a:outerShdw>
          </a:effectLst>
          <a:scene3d>
            <a:camera prst="perspectiveFront" fov="5400000"/>
            <a:lightRig rig="threePt" dir="t">
              <a:rot lat="0" lon="0" rev="19200000"/>
            </a:lightRig>
          </a:scene3d>
          <a:sp3d extrusionH="25400">
            <a:bevelT w="304800" h="152400" prst="hardEdge"/>
            <a:extrusionClr>
              <a:srgbClr val="000000"/>
            </a:extrusionClr>
          </a:sp3d>
        </p:spPr>
      </p:pic>
      <p:cxnSp>
        <p:nvCxnSpPr>
          <p:cNvPr id="4" name="Straight Connector 3"/>
          <p:cNvCxnSpPr/>
          <p:nvPr/>
        </p:nvCxnSpPr>
        <p:spPr>
          <a:xfrm flipH="1">
            <a:off x="0" y="0"/>
            <a:ext cx="2731625" cy="2453833"/>
          </a:xfrm>
          <a:prstGeom prst="line">
            <a:avLst/>
          </a:prstGeom>
          <a:ln w="28575">
            <a:solidFill>
              <a:srgbClr val="0120B5"/>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0" y="1215342"/>
            <a:ext cx="1435261" cy="5642658"/>
          </a:xfrm>
          <a:prstGeom prst="line">
            <a:avLst/>
          </a:prstGeom>
          <a:ln w="57150">
            <a:solidFill>
              <a:srgbClr val="0120B5"/>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flipH="1">
            <a:off x="0" y="0"/>
            <a:ext cx="1192192" cy="5197033"/>
          </a:xfrm>
          <a:prstGeom prst="line">
            <a:avLst/>
          </a:prstGeom>
          <a:ln w="571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0" y="3356658"/>
            <a:ext cx="2233914" cy="3501342"/>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sp>
        <p:nvSpPr>
          <p:cNvPr id="11" name="Date Placeholder 1"/>
          <p:cNvSpPr>
            <a:spLocks noGrp="1"/>
          </p:cNvSpPr>
          <p:nvPr>
            <p:ph type="dt" sz="quarter" idx="10"/>
          </p:nvPr>
        </p:nvSpPr>
        <p:spPr>
          <a:xfrm>
            <a:off x="8278219" y="6554260"/>
            <a:ext cx="4546600" cy="30374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000">
                <a:solidFill>
                  <a:schemeClr val="tx1"/>
                </a:solidFill>
                <a:latin typeface="Arial" charset="0"/>
              </a:defRPr>
            </a:lvl1pPr>
            <a:lvl2pPr marL="742950" indent="-285750">
              <a:spcBef>
                <a:spcPct val="20000"/>
              </a:spcBef>
              <a:buChar char="–"/>
              <a:defRPr sz="2000">
                <a:solidFill>
                  <a:schemeClr val="tx1"/>
                </a:solidFill>
                <a:latin typeface="Arial" charset="0"/>
              </a:defRPr>
            </a:lvl2pPr>
            <a:lvl3pPr marL="1143000" indent="-228600">
              <a:spcBef>
                <a:spcPct val="20000"/>
              </a:spcBef>
              <a:buFont typeface="Arial" charset="0"/>
              <a:buChar char="▪"/>
              <a:defRPr sz="2000">
                <a:solidFill>
                  <a:schemeClr val="tx1"/>
                </a:solidFill>
                <a:latin typeface="Arial" charset="0"/>
              </a:defRPr>
            </a:lvl3pPr>
            <a:lvl4pPr marL="1600200" indent="-228600">
              <a:spcBef>
                <a:spcPct val="20000"/>
              </a:spcBef>
              <a:buFont typeface="Arial" charset="0"/>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GB" altLang="en-US" sz="1200" dirty="0"/>
              <a:t>Copyright © </a:t>
            </a:r>
            <a:r>
              <a:rPr lang="en-GB" altLang="en-US" sz="1200" dirty="0" smtClean="0"/>
              <a:t>2019 </a:t>
            </a:r>
            <a:r>
              <a:rPr lang="en-GB" altLang="en-US" sz="1200" dirty="0"/>
              <a:t>reliability solutions all rights reserved</a:t>
            </a:r>
          </a:p>
        </p:txBody>
      </p:sp>
      <p:sp>
        <p:nvSpPr>
          <p:cNvPr id="14" name="Rectangle 6"/>
          <p:cNvSpPr txBox="1">
            <a:spLocks noChangeArrowheads="1"/>
          </p:cNvSpPr>
          <p:nvPr/>
        </p:nvSpPr>
        <p:spPr bwMode="auto">
          <a:xfrm>
            <a:off x="1981200" y="-290256"/>
            <a:ext cx="8229600" cy="1460628"/>
          </a:xfrm>
          <a:prstGeom prst="rect">
            <a:avLst/>
          </a:prstGeom>
          <a:noFill/>
          <a:ln w="9525">
            <a:noFill/>
            <a:miter lim="800000"/>
            <a:headEnd/>
            <a:tailEnd/>
          </a:ln>
          <a:effectLst>
            <a:glow rad="254000">
              <a:schemeClr val="bg1"/>
            </a:glow>
          </a:effectLst>
        </p:spPr>
        <p:txBody>
          <a:bodyPr anchor="ctr"/>
          <a:lstStyle/>
          <a:p>
            <a:pPr algn="ctr">
              <a:defRPr/>
            </a:pPr>
            <a:r>
              <a:rPr lang="en-GB" altLang="en-US" sz="3200" dirty="0">
                <a:solidFill>
                  <a:schemeClr val="accent2"/>
                </a:solidFill>
              </a:rPr>
              <a:t>DAY </a:t>
            </a:r>
            <a:r>
              <a:rPr lang="en-GB" altLang="en-US" sz="3200" dirty="0" smtClean="0">
                <a:solidFill>
                  <a:schemeClr val="accent2"/>
                </a:solidFill>
              </a:rPr>
              <a:t>2 </a:t>
            </a:r>
            <a:r>
              <a:rPr lang="en-GB" altLang="en-US" sz="3200" dirty="0">
                <a:solidFill>
                  <a:schemeClr val="accent2"/>
                </a:solidFill>
              </a:rPr>
              <a:t>- AM Agenda</a:t>
            </a:r>
            <a:endParaRPr lang="en-GB" sz="3200" b="1" u="sng" kern="0" dirty="0">
              <a:solidFill>
                <a:srgbClr val="0120B5"/>
              </a:solidFill>
              <a:ea typeface="+mj-ea"/>
              <a:cs typeface="+mj-cs"/>
            </a:endParaRPr>
          </a:p>
        </p:txBody>
      </p:sp>
      <p:sp>
        <p:nvSpPr>
          <p:cNvPr id="10" name="Rectangle 10"/>
          <p:cNvSpPr>
            <a:spLocks noChangeArrowheads="1"/>
          </p:cNvSpPr>
          <p:nvPr/>
        </p:nvSpPr>
        <p:spPr bwMode="auto">
          <a:xfrm>
            <a:off x="1748972" y="1236590"/>
            <a:ext cx="9339943" cy="43940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285750" indent="-285750" fontAlgn="base">
              <a:spcBef>
                <a:spcPct val="0"/>
              </a:spcBef>
              <a:spcAft>
                <a:spcPct val="0"/>
              </a:spcAft>
              <a:buFont typeface="Wingdings" panose="05000000000000000000" pitchFamily="2" charset="2"/>
              <a:buChar char="§"/>
              <a:defRPr/>
            </a:pPr>
            <a:r>
              <a:rPr lang="en-GB" altLang="en-US" sz="1600" dirty="0">
                <a:solidFill>
                  <a:srgbClr val="333399"/>
                </a:solidFill>
                <a:cs typeface="Times New Roman" panose="02020603050405020304" pitchFamily="18" charset="0"/>
              </a:rPr>
              <a:t>Developing a packaged semiconductor Sequential Reliability Stress Test  Approach   </a:t>
            </a:r>
            <a:r>
              <a:rPr lang="en-GB" altLang="en-US" sz="1600" i="1" dirty="0">
                <a:solidFill>
                  <a:srgbClr val="FF0000"/>
                </a:solidFill>
                <a:cs typeface="Times New Roman" panose="02020603050405020304" pitchFamily="18" charset="0"/>
              </a:rPr>
              <a:t>Mod 12</a:t>
            </a:r>
          </a:p>
          <a:p>
            <a:pPr fontAlgn="base">
              <a:spcBef>
                <a:spcPct val="0"/>
              </a:spcBef>
              <a:spcAft>
                <a:spcPct val="0"/>
              </a:spcAft>
              <a:buFontTx/>
              <a:buNone/>
              <a:defRPr/>
            </a:pPr>
            <a:endParaRPr lang="en-GB" altLang="en-US" sz="1600" dirty="0" smtClean="0">
              <a:solidFill>
                <a:srgbClr val="FF0000"/>
              </a:solidFill>
              <a:cs typeface="Times New Roman" panose="02020603050405020304" pitchFamily="18" charset="0"/>
            </a:endParaRPr>
          </a:p>
          <a:p>
            <a:pPr marL="285750" indent="-285750" fontAlgn="base">
              <a:spcBef>
                <a:spcPct val="0"/>
              </a:spcBef>
              <a:spcAft>
                <a:spcPct val="0"/>
              </a:spcAft>
              <a:buClr>
                <a:srgbClr val="333399"/>
              </a:buClr>
              <a:buFont typeface="Wingdings" panose="05000000000000000000" pitchFamily="2" charset="2"/>
              <a:buChar char="§"/>
              <a:defRPr/>
            </a:pPr>
            <a:r>
              <a:rPr lang="en-GB" altLang="en-US" sz="1600" dirty="0" smtClean="0">
                <a:solidFill>
                  <a:srgbClr val="333399"/>
                </a:solidFill>
                <a:cs typeface="Times New Roman" panose="02020603050405020304" pitchFamily="18" charset="0"/>
              </a:rPr>
              <a:t>Weibull </a:t>
            </a:r>
            <a:r>
              <a:rPr lang="en-GB" altLang="en-US" sz="1600" dirty="0">
                <a:solidFill>
                  <a:srgbClr val="333399"/>
                </a:solidFill>
                <a:cs typeface="Times New Roman" panose="02020603050405020304" pitchFamily="18" charset="0"/>
              </a:rPr>
              <a:t>Analysis of Failure data and how to apply to any product failure data </a:t>
            </a:r>
            <a:r>
              <a:rPr lang="en-GB" altLang="en-US" sz="1600" dirty="0" smtClean="0">
                <a:solidFill>
                  <a:srgbClr val="333399"/>
                </a:solidFill>
                <a:cs typeface="Times New Roman" panose="02020603050405020304" pitchFamily="18" charset="0"/>
              </a:rPr>
              <a:t>and understand how standard software packages actually work     </a:t>
            </a:r>
            <a:r>
              <a:rPr lang="en-GB" altLang="en-US" sz="1600" i="1" dirty="0" smtClean="0">
                <a:solidFill>
                  <a:srgbClr val="FF0000"/>
                </a:solidFill>
                <a:cs typeface="Times New Roman" panose="02020603050405020304" pitchFamily="18" charset="0"/>
              </a:rPr>
              <a:t>Mod 9  </a:t>
            </a:r>
          </a:p>
          <a:p>
            <a:pPr fontAlgn="base">
              <a:spcBef>
                <a:spcPct val="0"/>
              </a:spcBef>
              <a:spcAft>
                <a:spcPct val="0"/>
              </a:spcAft>
              <a:buClr>
                <a:srgbClr val="333399"/>
              </a:buClr>
              <a:defRPr/>
            </a:pPr>
            <a:endParaRPr lang="en-GB" altLang="en-US" sz="1600" dirty="0">
              <a:solidFill>
                <a:srgbClr val="333399"/>
              </a:solidFill>
              <a:cs typeface="Times New Roman" panose="02020603050405020304" pitchFamily="18" charset="0"/>
            </a:endParaRPr>
          </a:p>
          <a:p>
            <a:pPr marL="342900" lvl="0" indent="-342900" fontAlgn="base">
              <a:spcBef>
                <a:spcPct val="0"/>
              </a:spcBef>
              <a:spcAft>
                <a:spcPct val="0"/>
              </a:spcAft>
              <a:buClr>
                <a:srgbClr val="333399"/>
              </a:buClr>
              <a:buFont typeface="Wingdings" panose="05000000000000000000" pitchFamily="2" charset="2"/>
              <a:buChar char="§"/>
              <a:defRPr/>
            </a:pPr>
            <a:r>
              <a:rPr lang="en-GB" altLang="en-US" sz="1600" kern="0" dirty="0">
                <a:solidFill>
                  <a:srgbClr val="333399"/>
                </a:solidFill>
                <a:latin typeface="Arial"/>
                <a:cs typeface="Times New Roman" panose="02020603050405020304" pitchFamily="18" charset="0"/>
              </a:rPr>
              <a:t>Setting up strong Design Quality Test Programme and using Design Maturity Measurement to measure Design Capability </a:t>
            </a:r>
            <a:r>
              <a:rPr lang="en-GB" altLang="en-US" sz="1600" kern="0" dirty="0" smtClean="0">
                <a:solidFill>
                  <a:srgbClr val="333399"/>
                </a:solidFill>
                <a:latin typeface="Arial"/>
                <a:cs typeface="Times New Roman" panose="02020603050405020304" pitchFamily="18" charset="0"/>
              </a:rPr>
              <a:t>   </a:t>
            </a:r>
            <a:r>
              <a:rPr lang="en-GB" altLang="en-US" sz="1600" i="1" kern="0" dirty="0" smtClean="0">
                <a:solidFill>
                  <a:srgbClr val="FF0000"/>
                </a:solidFill>
                <a:latin typeface="Arial"/>
                <a:cs typeface="Times New Roman" panose="02020603050405020304" pitchFamily="18" charset="0"/>
              </a:rPr>
              <a:t>Mod 10</a:t>
            </a:r>
            <a:endParaRPr lang="en-GB" altLang="en-US" sz="1600" i="1" kern="0" dirty="0">
              <a:solidFill>
                <a:srgbClr val="FF0000"/>
              </a:solidFill>
              <a:latin typeface="Arial"/>
              <a:cs typeface="Times New Roman" panose="02020603050405020304" pitchFamily="18" charset="0"/>
            </a:endParaRPr>
          </a:p>
          <a:p>
            <a:pPr marL="800100" lvl="1" indent="-342900" fontAlgn="base">
              <a:spcBef>
                <a:spcPct val="0"/>
              </a:spcBef>
              <a:spcAft>
                <a:spcPct val="0"/>
              </a:spcAft>
              <a:buClr>
                <a:srgbClr val="333399"/>
              </a:buClr>
              <a:buFont typeface="Wingdings" panose="05000000000000000000" pitchFamily="2" charset="2"/>
              <a:buChar char="Ø"/>
              <a:defRPr/>
            </a:pPr>
            <a:r>
              <a:rPr lang="en-GB" altLang="en-US" sz="1400" kern="0" dirty="0">
                <a:solidFill>
                  <a:srgbClr val="333399"/>
                </a:solidFill>
                <a:latin typeface="Arial"/>
                <a:cs typeface="Times New Roman" panose="02020603050405020304" pitchFamily="18" charset="0"/>
              </a:rPr>
              <a:t>Understanding how this will benefit your organisation</a:t>
            </a:r>
            <a:endParaRPr lang="en-GB" altLang="en-US" sz="1600" kern="0" dirty="0">
              <a:solidFill>
                <a:srgbClr val="333399"/>
              </a:solidFill>
              <a:latin typeface="Arial"/>
              <a:cs typeface="Times New Roman" panose="02020603050405020304" pitchFamily="18" charset="0"/>
            </a:endParaRPr>
          </a:p>
          <a:p>
            <a:pPr marL="800100" lvl="1" indent="-342900" fontAlgn="base">
              <a:spcBef>
                <a:spcPct val="0"/>
              </a:spcBef>
              <a:spcAft>
                <a:spcPct val="0"/>
              </a:spcAft>
              <a:buClr>
                <a:srgbClr val="333399"/>
              </a:buClr>
              <a:buFont typeface="Wingdings" panose="05000000000000000000" pitchFamily="2" charset="2"/>
              <a:buChar char="Ø"/>
              <a:defRPr/>
            </a:pPr>
            <a:r>
              <a:rPr lang="en-GB" altLang="en-US" sz="1400" kern="0" dirty="0">
                <a:solidFill>
                  <a:srgbClr val="FF0000"/>
                </a:solidFill>
                <a:latin typeface="Arial"/>
                <a:cs typeface="Times New Roman" panose="02020603050405020304" pitchFamily="18" charset="0"/>
              </a:rPr>
              <a:t>Making use of the FREE </a:t>
            </a:r>
            <a:r>
              <a:rPr lang="en-GB" altLang="en-US" sz="1400" kern="0" dirty="0" smtClean="0">
                <a:solidFill>
                  <a:srgbClr val="FF0000"/>
                </a:solidFill>
                <a:latin typeface="Arial"/>
                <a:cs typeface="Times New Roman" panose="02020603050405020304" pitchFamily="18" charset="0"/>
              </a:rPr>
              <a:t>Reliability Solutions model </a:t>
            </a:r>
          </a:p>
          <a:p>
            <a:pPr fontAlgn="base">
              <a:lnSpc>
                <a:spcPct val="90000"/>
              </a:lnSpc>
              <a:spcAft>
                <a:spcPct val="0"/>
              </a:spcAft>
              <a:defRPr/>
            </a:pPr>
            <a:endParaRPr lang="en-GB" altLang="en-US" sz="1400" kern="0" dirty="0">
              <a:solidFill>
                <a:srgbClr val="FF0000"/>
              </a:solidFill>
              <a:latin typeface="Arial"/>
              <a:cs typeface="Times New Roman" panose="02020603050405020304" pitchFamily="18" charset="0"/>
            </a:endParaRPr>
          </a:p>
          <a:p>
            <a:pPr marL="285750" indent="-285750" fontAlgn="base">
              <a:lnSpc>
                <a:spcPct val="90000"/>
              </a:lnSpc>
              <a:spcBef>
                <a:spcPct val="0"/>
              </a:spcBef>
              <a:spcAft>
                <a:spcPct val="0"/>
              </a:spcAft>
              <a:buFont typeface="Wingdings" panose="05000000000000000000" pitchFamily="2" charset="2"/>
              <a:buChar char="§"/>
              <a:defRPr/>
            </a:pPr>
            <a:endParaRPr lang="en-GB" altLang="en-US" sz="1800" kern="0" dirty="0" smtClean="0">
              <a:solidFill>
                <a:srgbClr val="333399"/>
              </a:solidFill>
              <a:latin typeface="Arial"/>
              <a:cs typeface="Times New Roman" panose="02020603050405020304" pitchFamily="18" charset="0"/>
            </a:endParaRPr>
          </a:p>
          <a:p>
            <a:pPr>
              <a:lnSpc>
                <a:spcPct val="90000"/>
              </a:lnSpc>
              <a:spcBef>
                <a:spcPts val="438"/>
              </a:spcBef>
              <a:buSzPts val="1800"/>
              <a:buNone/>
              <a:defRPr/>
            </a:pPr>
            <a:endParaRPr lang="en-GB" sz="1600" kern="0" dirty="0">
              <a:solidFill>
                <a:srgbClr val="FF0000"/>
              </a:solidFill>
              <a:latin typeface="Arial"/>
              <a:cs typeface="Times New Roman" pitchFamily="18" charset="0"/>
            </a:endParaRPr>
          </a:p>
          <a:p>
            <a:pPr marL="742950" lvl="1" indent="-285750" fontAlgn="base">
              <a:lnSpc>
                <a:spcPct val="90000"/>
              </a:lnSpc>
              <a:spcBef>
                <a:spcPct val="0"/>
              </a:spcBef>
              <a:spcAft>
                <a:spcPct val="0"/>
              </a:spcAft>
              <a:buFont typeface="Wingdings" panose="05000000000000000000" pitchFamily="2" charset="2"/>
              <a:buChar char="Ø"/>
              <a:defRPr/>
            </a:pPr>
            <a:endParaRPr lang="en-GB" altLang="en-US" sz="1400" kern="0" dirty="0">
              <a:solidFill>
                <a:srgbClr val="333399"/>
              </a:solidFill>
              <a:latin typeface="Arial"/>
              <a:cs typeface="Times New Roman" panose="02020603050405020304" pitchFamily="18" charset="0"/>
            </a:endParaRPr>
          </a:p>
          <a:p>
            <a:pPr marL="285750" indent="-285750" fontAlgn="base">
              <a:lnSpc>
                <a:spcPct val="90000"/>
              </a:lnSpc>
              <a:spcBef>
                <a:spcPct val="0"/>
              </a:spcBef>
              <a:spcAft>
                <a:spcPct val="0"/>
              </a:spcAft>
              <a:buFont typeface="Wingdings" panose="05000000000000000000" pitchFamily="2" charset="2"/>
              <a:buChar char="Ø"/>
              <a:defRPr/>
            </a:pPr>
            <a:endParaRPr lang="en-GB" altLang="en-US" sz="1800" kern="0" dirty="0">
              <a:solidFill>
                <a:srgbClr val="333399"/>
              </a:solidFill>
              <a:latin typeface="Arial"/>
              <a:cs typeface="Times New Roman" panose="02020603050405020304" pitchFamily="18" charset="0"/>
            </a:endParaRPr>
          </a:p>
          <a:p>
            <a:pPr fontAlgn="base">
              <a:lnSpc>
                <a:spcPct val="90000"/>
              </a:lnSpc>
              <a:spcAft>
                <a:spcPct val="0"/>
              </a:spcAft>
              <a:defRPr/>
            </a:pPr>
            <a:endParaRPr lang="en-GB" altLang="en-US" sz="1400" dirty="0" smtClean="0">
              <a:solidFill>
                <a:srgbClr val="333399"/>
              </a:solidFill>
              <a:cs typeface="Times New Roman" panose="02020603050405020304" pitchFamily="18" charset="0"/>
            </a:endParaRPr>
          </a:p>
          <a:p>
            <a:pPr lvl="1" fontAlgn="base">
              <a:spcBef>
                <a:spcPct val="0"/>
              </a:spcBef>
              <a:spcAft>
                <a:spcPct val="0"/>
              </a:spcAft>
              <a:buClr>
                <a:srgbClr val="333399"/>
              </a:buClr>
              <a:buFont typeface="Arial" panose="020B0604020202020204" pitchFamily="34" charset="0"/>
              <a:buChar char="•"/>
              <a:defRPr/>
            </a:pPr>
            <a:endParaRPr lang="en-GB" altLang="en-US" sz="1400" dirty="0" smtClean="0">
              <a:solidFill>
                <a:srgbClr val="FF0000"/>
              </a:solidFill>
              <a:cs typeface="Times New Roman" panose="02020603050405020304" pitchFamily="18" charset="0"/>
            </a:endParaRPr>
          </a:p>
          <a:p>
            <a:pPr fontAlgn="base">
              <a:spcBef>
                <a:spcPct val="0"/>
              </a:spcBef>
              <a:spcAft>
                <a:spcPct val="0"/>
              </a:spcAft>
              <a:buClr>
                <a:srgbClr val="333399"/>
              </a:buClr>
              <a:buFontTx/>
              <a:buNone/>
              <a:defRPr/>
            </a:pPr>
            <a:r>
              <a:rPr lang="en-GB" altLang="en-US" sz="1600" dirty="0" smtClean="0">
                <a:solidFill>
                  <a:srgbClr val="333399"/>
                </a:solidFill>
                <a:cs typeface="Times New Roman" panose="02020603050405020304" pitchFamily="18" charset="0"/>
              </a:rPr>
              <a:t> </a:t>
            </a:r>
          </a:p>
          <a:p>
            <a:pPr fontAlgn="base">
              <a:spcBef>
                <a:spcPct val="0"/>
              </a:spcBef>
              <a:spcAft>
                <a:spcPct val="0"/>
              </a:spcAft>
              <a:buClr>
                <a:srgbClr val="333399"/>
              </a:buClr>
              <a:defRPr/>
            </a:pPr>
            <a:endParaRPr lang="en-GB" altLang="en-US" sz="1600" dirty="0" smtClean="0">
              <a:solidFill>
                <a:srgbClr val="333399"/>
              </a:solidFill>
              <a:cs typeface="Times New Roman" panose="02020603050405020304" pitchFamily="18" charset="0"/>
            </a:endParaRPr>
          </a:p>
        </p:txBody>
      </p:sp>
    </p:spTree>
    <p:extLst>
      <p:ext uri="{BB962C8B-B14F-4D97-AF65-F5344CB8AC3E}">
        <p14:creationId xmlns:p14="http://schemas.microsoft.com/office/powerpoint/2010/main" val="26522463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extLst>
              <a:ext uri="{28A0092B-C50C-407E-A947-70E740481C1C}">
                <a14:useLocalDpi xmlns:a14="http://schemas.microsoft.com/office/drawing/2010/main" val="0"/>
              </a:ext>
            </a:extLst>
          </a:blip>
          <a:srcRect l="4836" t="27851" r="4771" b="28509"/>
          <a:stretch/>
        </p:blipFill>
        <p:spPr>
          <a:xfrm>
            <a:off x="109590" y="6238802"/>
            <a:ext cx="1082602" cy="467327"/>
          </a:xfrm>
          <a:prstGeom prst="ellipse">
            <a:avLst/>
          </a:prstGeom>
          <a:ln w="190500" cap="rnd">
            <a:noFill/>
            <a:prstDash val="solid"/>
          </a:ln>
          <a:effectLst>
            <a:outerShdw blurRad="127000" algn="bl" rotWithShape="0">
              <a:srgbClr val="000000"/>
            </a:outerShdw>
          </a:effectLst>
          <a:scene3d>
            <a:camera prst="perspectiveFront" fov="5400000"/>
            <a:lightRig rig="threePt" dir="t">
              <a:rot lat="0" lon="0" rev="19200000"/>
            </a:lightRig>
          </a:scene3d>
          <a:sp3d extrusionH="25400">
            <a:bevelT w="304800" h="152400" prst="hardEdge"/>
            <a:extrusionClr>
              <a:srgbClr val="000000"/>
            </a:extrusionClr>
          </a:sp3d>
        </p:spPr>
      </p:pic>
      <p:cxnSp>
        <p:nvCxnSpPr>
          <p:cNvPr id="4" name="Straight Connector 3"/>
          <p:cNvCxnSpPr/>
          <p:nvPr/>
        </p:nvCxnSpPr>
        <p:spPr>
          <a:xfrm flipH="1">
            <a:off x="0" y="0"/>
            <a:ext cx="2731625" cy="2453833"/>
          </a:xfrm>
          <a:prstGeom prst="line">
            <a:avLst/>
          </a:prstGeom>
          <a:ln w="28575">
            <a:solidFill>
              <a:srgbClr val="0120B5"/>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0" y="1215342"/>
            <a:ext cx="1435261" cy="5642658"/>
          </a:xfrm>
          <a:prstGeom prst="line">
            <a:avLst/>
          </a:prstGeom>
          <a:ln w="57150">
            <a:solidFill>
              <a:srgbClr val="0120B5"/>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flipH="1">
            <a:off x="0" y="0"/>
            <a:ext cx="1192192" cy="5197033"/>
          </a:xfrm>
          <a:prstGeom prst="line">
            <a:avLst/>
          </a:prstGeom>
          <a:ln w="571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0" y="3356658"/>
            <a:ext cx="2233914" cy="3501342"/>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sp>
        <p:nvSpPr>
          <p:cNvPr id="11" name="Date Placeholder 1"/>
          <p:cNvSpPr>
            <a:spLocks noGrp="1"/>
          </p:cNvSpPr>
          <p:nvPr>
            <p:ph type="dt" sz="quarter" idx="10"/>
          </p:nvPr>
        </p:nvSpPr>
        <p:spPr>
          <a:xfrm>
            <a:off x="8278219" y="6554260"/>
            <a:ext cx="4546600" cy="30374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000">
                <a:solidFill>
                  <a:schemeClr val="tx1"/>
                </a:solidFill>
                <a:latin typeface="Arial" charset="0"/>
              </a:defRPr>
            </a:lvl1pPr>
            <a:lvl2pPr marL="742950" indent="-285750">
              <a:spcBef>
                <a:spcPct val="20000"/>
              </a:spcBef>
              <a:buChar char="–"/>
              <a:defRPr sz="2000">
                <a:solidFill>
                  <a:schemeClr val="tx1"/>
                </a:solidFill>
                <a:latin typeface="Arial" charset="0"/>
              </a:defRPr>
            </a:lvl2pPr>
            <a:lvl3pPr marL="1143000" indent="-228600">
              <a:spcBef>
                <a:spcPct val="20000"/>
              </a:spcBef>
              <a:buFont typeface="Arial" charset="0"/>
              <a:buChar char="▪"/>
              <a:defRPr sz="2000">
                <a:solidFill>
                  <a:schemeClr val="tx1"/>
                </a:solidFill>
                <a:latin typeface="Arial" charset="0"/>
              </a:defRPr>
            </a:lvl3pPr>
            <a:lvl4pPr marL="1600200" indent="-228600">
              <a:spcBef>
                <a:spcPct val="20000"/>
              </a:spcBef>
              <a:buFont typeface="Arial" charset="0"/>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GB" altLang="en-US" sz="1200" dirty="0"/>
              <a:t>Copyright © </a:t>
            </a:r>
            <a:r>
              <a:rPr lang="en-GB" altLang="en-US" sz="1200" dirty="0" smtClean="0"/>
              <a:t>2019 </a:t>
            </a:r>
            <a:r>
              <a:rPr lang="en-GB" altLang="en-US" sz="1200" dirty="0"/>
              <a:t>reliability solutions all rights reserved</a:t>
            </a:r>
          </a:p>
        </p:txBody>
      </p:sp>
      <p:sp>
        <p:nvSpPr>
          <p:cNvPr id="14" name="Rectangle 6"/>
          <p:cNvSpPr txBox="1">
            <a:spLocks noChangeArrowheads="1"/>
          </p:cNvSpPr>
          <p:nvPr/>
        </p:nvSpPr>
        <p:spPr bwMode="auto">
          <a:xfrm>
            <a:off x="1981200" y="-290256"/>
            <a:ext cx="8229600" cy="1460628"/>
          </a:xfrm>
          <a:prstGeom prst="rect">
            <a:avLst/>
          </a:prstGeom>
          <a:noFill/>
          <a:ln w="9525">
            <a:noFill/>
            <a:miter lim="800000"/>
            <a:headEnd/>
            <a:tailEnd/>
          </a:ln>
          <a:effectLst>
            <a:glow rad="254000">
              <a:schemeClr val="bg1"/>
            </a:glow>
          </a:effectLst>
        </p:spPr>
        <p:txBody>
          <a:bodyPr anchor="ctr"/>
          <a:lstStyle/>
          <a:p>
            <a:pPr algn="ctr">
              <a:defRPr/>
            </a:pPr>
            <a:r>
              <a:rPr lang="en-GB" altLang="en-US" sz="3200" dirty="0">
                <a:solidFill>
                  <a:schemeClr val="accent2"/>
                </a:solidFill>
              </a:rPr>
              <a:t>DAY </a:t>
            </a:r>
            <a:r>
              <a:rPr lang="en-GB" altLang="en-US" sz="3200" dirty="0" smtClean="0">
                <a:solidFill>
                  <a:schemeClr val="accent2"/>
                </a:solidFill>
              </a:rPr>
              <a:t>2 </a:t>
            </a:r>
            <a:r>
              <a:rPr lang="en-GB" altLang="en-US" sz="3200" dirty="0">
                <a:solidFill>
                  <a:schemeClr val="accent2"/>
                </a:solidFill>
              </a:rPr>
              <a:t>- </a:t>
            </a:r>
            <a:r>
              <a:rPr lang="en-GB" altLang="en-US" sz="3200" dirty="0" smtClean="0">
                <a:solidFill>
                  <a:schemeClr val="accent2"/>
                </a:solidFill>
              </a:rPr>
              <a:t>PM</a:t>
            </a:r>
            <a:endParaRPr lang="en-GB" sz="3200" b="1" u="sng" kern="0" dirty="0">
              <a:solidFill>
                <a:srgbClr val="0120B5"/>
              </a:solidFill>
              <a:ea typeface="+mj-ea"/>
              <a:cs typeface="+mj-cs"/>
            </a:endParaRPr>
          </a:p>
        </p:txBody>
      </p:sp>
      <p:sp>
        <p:nvSpPr>
          <p:cNvPr id="10" name="Rectangle 10"/>
          <p:cNvSpPr>
            <a:spLocks noChangeArrowheads="1"/>
          </p:cNvSpPr>
          <p:nvPr/>
        </p:nvSpPr>
        <p:spPr bwMode="auto">
          <a:xfrm>
            <a:off x="1748972" y="1170372"/>
            <a:ext cx="9339943" cy="27699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285750" indent="-285750" fontAlgn="base">
              <a:spcBef>
                <a:spcPct val="0"/>
              </a:spcBef>
              <a:spcAft>
                <a:spcPct val="0"/>
              </a:spcAft>
              <a:buFont typeface="Wingdings" panose="05000000000000000000" pitchFamily="2" charset="2"/>
              <a:buChar char="§"/>
              <a:defRPr/>
            </a:pPr>
            <a:endParaRPr lang="en-GB" altLang="en-US" sz="1600" dirty="0">
              <a:solidFill>
                <a:srgbClr val="333399"/>
              </a:solidFill>
              <a:cs typeface="Times New Roman" panose="02020603050405020304" pitchFamily="18" charset="0"/>
            </a:endParaRPr>
          </a:p>
          <a:p>
            <a:pPr marL="285750" indent="-285750" fontAlgn="base">
              <a:spcBef>
                <a:spcPct val="0"/>
              </a:spcBef>
              <a:spcAft>
                <a:spcPct val="0"/>
              </a:spcAft>
              <a:buFont typeface="Wingdings" panose="05000000000000000000" pitchFamily="2" charset="2"/>
              <a:buChar char="§"/>
              <a:defRPr/>
            </a:pPr>
            <a:endParaRPr lang="en-GB" altLang="en-US" sz="1600" dirty="0" smtClean="0">
              <a:solidFill>
                <a:srgbClr val="333399"/>
              </a:solidFill>
              <a:cs typeface="Times New Roman" panose="02020603050405020304" pitchFamily="18" charset="0"/>
            </a:endParaRPr>
          </a:p>
          <a:p>
            <a:pPr marL="285750" indent="-285750" fontAlgn="base">
              <a:spcBef>
                <a:spcPct val="0"/>
              </a:spcBef>
              <a:spcAft>
                <a:spcPct val="0"/>
              </a:spcAft>
              <a:buFont typeface="Wingdings" panose="05000000000000000000" pitchFamily="2" charset="2"/>
              <a:buChar char="§"/>
              <a:defRPr/>
            </a:pPr>
            <a:r>
              <a:rPr lang="en-GB" altLang="en-US" sz="1600" dirty="0" smtClean="0">
                <a:solidFill>
                  <a:srgbClr val="000099"/>
                </a:solidFill>
                <a:cs typeface="Times New Roman" panose="02020603050405020304" pitchFamily="18" charset="0"/>
              </a:rPr>
              <a:t>Review of Reliability Solutions Test Plan for Workshop product example plus  how the various tools are best applied to define sample sizes for testing, Accelerated test plan, Test Strength modelling for Early Life Test approach, </a:t>
            </a:r>
            <a:r>
              <a:rPr lang="en-GB" altLang="en-US" sz="1600" dirty="0" err="1" smtClean="0">
                <a:solidFill>
                  <a:srgbClr val="000099"/>
                </a:solidFill>
                <a:cs typeface="Times New Roman" panose="02020603050405020304" pitchFamily="18" charset="0"/>
              </a:rPr>
              <a:t>etc</a:t>
            </a:r>
            <a:endParaRPr lang="en-GB" altLang="en-US" sz="1600" dirty="0" smtClean="0">
              <a:solidFill>
                <a:srgbClr val="000099"/>
              </a:solidFill>
              <a:cs typeface="Times New Roman" panose="02020603050405020304" pitchFamily="18" charset="0"/>
            </a:endParaRPr>
          </a:p>
          <a:p>
            <a:pPr marL="742950" lvl="1" indent="-285750" fontAlgn="base">
              <a:spcBef>
                <a:spcPct val="0"/>
              </a:spcBef>
              <a:spcAft>
                <a:spcPct val="0"/>
              </a:spcAft>
              <a:buFont typeface="Wingdings" panose="05000000000000000000" pitchFamily="2" charset="2"/>
              <a:buChar char="Ø"/>
              <a:defRPr/>
            </a:pPr>
            <a:r>
              <a:rPr lang="en-GB" altLang="en-US" sz="1400" dirty="0" smtClean="0">
                <a:solidFill>
                  <a:srgbClr val="FF0000"/>
                </a:solidFill>
                <a:cs typeface="Times New Roman" panose="02020603050405020304" pitchFamily="18" charset="0"/>
              </a:rPr>
              <a:t>Will show students how to develop a TOTAL reliability and Robustness test plan</a:t>
            </a:r>
          </a:p>
          <a:p>
            <a:pPr marL="285750" indent="-285750" fontAlgn="base">
              <a:spcBef>
                <a:spcPct val="0"/>
              </a:spcBef>
              <a:spcAft>
                <a:spcPct val="0"/>
              </a:spcAft>
              <a:buFont typeface="Wingdings" panose="05000000000000000000" pitchFamily="2" charset="2"/>
              <a:buChar char="§"/>
              <a:defRPr/>
            </a:pPr>
            <a:endParaRPr lang="en-GB" altLang="en-US" sz="1600" dirty="0">
              <a:solidFill>
                <a:schemeClr val="accent5">
                  <a:lumMod val="50000"/>
                </a:schemeClr>
              </a:solidFill>
              <a:cs typeface="Times New Roman" panose="02020603050405020304" pitchFamily="18" charset="0"/>
            </a:endParaRPr>
          </a:p>
          <a:p>
            <a:pPr marL="285750" indent="-285750" fontAlgn="base">
              <a:spcBef>
                <a:spcPct val="0"/>
              </a:spcBef>
              <a:spcAft>
                <a:spcPct val="0"/>
              </a:spcAft>
              <a:buFont typeface="Wingdings" panose="05000000000000000000" pitchFamily="2" charset="2"/>
              <a:buChar char="§"/>
              <a:defRPr/>
            </a:pPr>
            <a:r>
              <a:rPr lang="en-GB" altLang="en-US" sz="1600" dirty="0" smtClean="0">
                <a:solidFill>
                  <a:srgbClr val="000099"/>
                </a:solidFill>
                <a:cs typeface="Times New Roman" panose="02020603050405020304" pitchFamily="18" charset="0"/>
              </a:rPr>
              <a:t>General Q &amp; A session</a:t>
            </a:r>
            <a:r>
              <a:rPr lang="en-GB" altLang="en-US" sz="1600" i="1" dirty="0" smtClean="0">
                <a:solidFill>
                  <a:srgbClr val="000099"/>
                </a:solidFill>
                <a:cs typeface="Times New Roman" panose="02020603050405020304" pitchFamily="18" charset="0"/>
              </a:rPr>
              <a:t> </a:t>
            </a:r>
          </a:p>
          <a:p>
            <a:pPr fontAlgn="base">
              <a:spcBef>
                <a:spcPct val="0"/>
              </a:spcBef>
              <a:spcAft>
                <a:spcPct val="0"/>
              </a:spcAft>
              <a:buClr>
                <a:srgbClr val="333399"/>
              </a:buClr>
              <a:defRPr/>
            </a:pPr>
            <a:endParaRPr lang="en-GB" altLang="en-US" sz="1600" dirty="0">
              <a:solidFill>
                <a:srgbClr val="333399"/>
              </a:solidFill>
              <a:cs typeface="Times New Roman" panose="02020603050405020304" pitchFamily="18" charset="0"/>
            </a:endParaRPr>
          </a:p>
          <a:p>
            <a:pPr fontAlgn="base">
              <a:spcBef>
                <a:spcPct val="0"/>
              </a:spcBef>
              <a:spcAft>
                <a:spcPct val="0"/>
              </a:spcAft>
              <a:buClr>
                <a:srgbClr val="333399"/>
              </a:buClr>
              <a:buFontTx/>
              <a:buNone/>
              <a:defRPr/>
            </a:pPr>
            <a:r>
              <a:rPr lang="en-GB" altLang="en-US" sz="1600" dirty="0" smtClean="0">
                <a:solidFill>
                  <a:srgbClr val="333399"/>
                </a:solidFill>
                <a:cs typeface="Times New Roman" panose="02020603050405020304" pitchFamily="18" charset="0"/>
              </a:rPr>
              <a:t> </a:t>
            </a:r>
          </a:p>
          <a:p>
            <a:pPr fontAlgn="base">
              <a:spcBef>
                <a:spcPct val="0"/>
              </a:spcBef>
              <a:spcAft>
                <a:spcPct val="0"/>
              </a:spcAft>
              <a:buClr>
                <a:srgbClr val="333399"/>
              </a:buClr>
              <a:defRPr/>
            </a:pPr>
            <a:endParaRPr lang="en-GB" altLang="en-US" sz="1600" dirty="0" smtClean="0">
              <a:solidFill>
                <a:srgbClr val="333399"/>
              </a:solidFill>
              <a:cs typeface="Times New Roman" panose="02020603050405020304" pitchFamily="18" charset="0"/>
            </a:endParaRPr>
          </a:p>
        </p:txBody>
      </p:sp>
    </p:spTree>
    <p:extLst>
      <p:ext uri="{BB962C8B-B14F-4D97-AF65-F5344CB8AC3E}">
        <p14:creationId xmlns:p14="http://schemas.microsoft.com/office/powerpoint/2010/main" val="9320505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8693</TotalTime>
  <Words>471</Words>
  <Application>Microsoft Office PowerPoint</Application>
  <PresentationFormat>Widescreen</PresentationFormat>
  <Paragraphs>112</Paragraphs>
  <Slides>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vt:i4>
      </vt:variant>
    </vt:vector>
  </HeadingPairs>
  <TitlesOfParts>
    <vt:vector size="13" baseType="lpstr">
      <vt:lpstr>Arial</vt:lpstr>
      <vt:lpstr>Calibri</vt:lpstr>
      <vt:lpstr>Calibri Light</vt:lpstr>
      <vt:lpstr>Courier New</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Nadia Stefanowicz</dc:creator>
  <cp:lastModifiedBy>martin shaw</cp:lastModifiedBy>
  <cp:revision>109</cp:revision>
  <cp:lastPrinted>2016-07-18T18:18:33Z</cp:lastPrinted>
  <dcterms:created xsi:type="dcterms:W3CDTF">2016-04-30T18:58:40Z</dcterms:created>
  <dcterms:modified xsi:type="dcterms:W3CDTF">2018-11-05T16:50:54Z</dcterms:modified>
</cp:coreProperties>
</file>